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10/18/2019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10/18/2019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r.wikipedia.org/wiki/New_York_Liman%C4%B1" TargetMode="External"/><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s://data.cityofnewyork.us/dataset/DOHMH-Farmers-Markets/8vwk-6iz2" TargetMode="External"/><Relationship Id="rId1" Type="http://schemas.openxmlformats.org/officeDocument/2006/relationships/slideLayout" Target="../slideLayouts/slideLayout2.xml"/><Relationship Id="rId4" Type="http://schemas.openxmlformats.org/officeDocument/2006/relationships/hyperlink" Target="https://www.flickr.com/photos/churchstreetmarketplace/4130118461"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thelondonfoodie.co.uk/2014/02/portuguese-fine-dining-at-portal.html"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Louisiana_Creole_cuisine" TargetMode="External"/><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hyperlink" Target="http://www.thelondonfoodie.co.uk/2014/06/peruvian-nikkei-cuisine-at-chotto-matte.html" TargetMode="Externa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hyperlink" Target="https://www.tienesplaneshoy.com/2014/03/nueva-york-no-dejes-de-visitar.html"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eo.nyu.edu/catalog/nyu_2451_3457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ata.cityofnewyork.us/dataset/DOHMH-Farmers-Markets/8vwk-6iz2"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Economy_of_New_York_City" TargetMode="External"/><Relationship Id="rId2" Type="http://schemas.openxmlformats.org/officeDocument/2006/relationships/hyperlink" Target="https://en.wikipedia.org/wiki/New_York_City" TargetMode="External"/><Relationship Id="rId1" Type="http://schemas.openxmlformats.org/officeDocument/2006/relationships/slideLayout" Target="../slideLayouts/slideLayout2.xml"/><Relationship Id="rId6" Type="http://schemas.openxmlformats.org/officeDocument/2006/relationships/hyperlink" Target="https://en.wikipedia.org/wiki/List_of_Michelin_starred_restaurants_in_New_York_City" TargetMode="External"/><Relationship Id="rId5" Type="http://schemas.openxmlformats.org/officeDocument/2006/relationships/hyperlink" Target="https://en.wikipedia.org/wiki/Cuisine_of_New_York_City" TargetMode="External"/><Relationship Id="rId4" Type="http://schemas.openxmlformats.org/officeDocument/2006/relationships/hyperlink" Target="https://en.wikipedia.org/wiki/Portal:New_York_Cit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pi.foursquare.com/v2/venues/explor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eo.nyu.edu/catalog/nyu_2451_34572"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FFBA-A497-479C-B821-64438732F086}"/>
              </a:ext>
            </a:extLst>
          </p:cNvPr>
          <p:cNvSpPr>
            <a:spLocks noGrp="1"/>
          </p:cNvSpPr>
          <p:nvPr>
            <p:ph type="ctrTitle"/>
          </p:nvPr>
        </p:nvSpPr>
        <p:spPr/>
        <p:txBody>
          <a:bodyPr/>
          <a:lstStyle/>
          <a:p>
            <a:r>
              <a:rPr lang="en-GB" b="1" dirty="0">
                <a:solidFill>
                  <a:srgbClr val="FF0000"/>
                </a:solidFill>
              </a:rPr>
              <a:t>The battle of neighbourhoods</a:t>
            </a:r>
          </a:p>
        </p:txBody>
      </p:sp>
      <p:sp>
        <p:nvSpPr>
          <p:cNvPr id="3" name="Subtitle 2">
            <a:extLst>
              <a:ext uri="{FF2B5EF4-FFF2-40B4-BE49-F238E27FC236}">
                <a16:creationId xmlns:a16="http://schemas.microsoft.com/office/drawing/2014/main" id="{73BA0D59-4938-4CC6-86A3-F25480ED5EF4}"/>
              </a:ext>
            </a:extLst>
          </p:cNvPr>
          <p:cNvSpPr>
            <a:spLocks noGrp="1"/>
          </p:cNvSpPr>
          <p:nvPr>
            <p:ph type="subTitle" idx="1"/>
          </p:nvPr>
        </p:nvSpPr>
        <p:spPr/>
        <p:txBody>
          <a:bodyPr/>
          <a:lstStyle/>
          <a:p>
            <a:r>
              <a:rPr lang="en-GB" dirty="0"/>
              <a:t>New York city market analysis</a:t>
            </a:r>
          </a:p>
        </p:txBody>
      </p:sp>
      <p:pic>
        <p:nvPicPr>
          <p:cNvPr id="5" name="Picture 4">
            <a:extLst>
              <a:ext uri="{FF2B5EF4-FFF2-40B4-BE49-F238E27FC236}">
                <a16:creationId xmlns:a16="http://schemas.microsoft.com/office/drawing/2014/main" id="{82253297-0A16-4467-8E02-2A3BE5238D4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81183" y="4476749"/>
            <a:ext cx="9829634" cy="2305049"/>
          </a:xfrm>
          <a:prstGeom prst="rect">
            <a:avLst/>
          </a:prstGeom>
        </p:spPr>
      </p:pic>
    </p:spTree>
    <p:extLst>
      <p:ext uri="{BB962C8B-B14F-4D97-AF65-F5344CB8AC3E}">
        <p14:creationId xmlns:p14="http://schemas.microsoft.com/office/powerpoint/2010/main" val="3247557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02A6C1-AF56-4CD7-B099-D18FA65D83FB}"/>
              </a:ext>
            </a:extLst>
          </p:cNvPr>
          <p:cNvSpPr txBox="1"/>
          <p:nvPr/>
        </p:nvSpPr>
        <p:spPr>
          <a:xfrm>
            <a:off x="1362075" y="574731"/>
            <a:ext cx="9982200" cy="461665"/>
          </a:xfrm>
          <a:prstGeom prst="rect">
            <a:avLst/>
          </a:prstGeom>
          <a:noFill/>
        </p:spPr>
        <p:txBody>
          <a:bodyPr wrap="square" rtlCol="0">
            <a:spAutoFit/>
          </a:bodyPr>
          <a:lstStyle/>
          <a:p>
            <a:pPr algn="ctr"/>
            <a:r>
              <a:rPr lang="en-GB" sz="2400" b="1" dirty="0">
                <a:solidFill>
                  <a:srgbClr val="FF0000"/>
                </a:solidFill>
              </a:rPr>
              <a:t>METHODOLOGY – FARMERS MARKETS OF NEW YORK CITY </a:t>
            </a:r>
          </a:p>
        </p:txBody>
      </p:sp>
      <p:sp>
        <p:nvSpPr>
          <p:cNvPr id="2" name="Rectangle 1">
            <a:extLst>
              <a:ext uri="{FF2B5EF4-FFF2-40B4-BE49-F238E27FC236}">
                <a16:creationId xmlns:a16="http://schemas.microsoft.com/office/drawing/2014/main" id="{5ED40604-7875-4F16-A02C-9F417C75DC87}"/>
              </a:ext>
            </a:extLst>
          </p:cNvPr>
          <p:cNvSpPr/>
          <p:nvPr/>
        </p:nvSpPr>
        <p:spPr>
          <a:xfrm>
            <a:off x="266699" y="1778827"/>
            <a:ext cx="6315075" cy="3194977"/>
          </a:xfrm>
          <a:prstGeom prst="rect">
            <a:avLst/>
          </a:prstGeom>
        </p:spPr>
        <p:txBody>
          <a:bodyPr wrap="square">
            <a:spAutoFit/>
          </a:bodyPr>
          <a:lstStyle/>
          <a:p>
            <a:pPr>
              <a:lnSpc>
                <a:spcPct val="115000"/>
              </a:lnSpc>
              <a:spcAft>
                <a:spcPts val="0"/>
              </a:spcAft>
            </a:pPr>
            <a:r>
              <a:rPr lang="en-GB" dirty="0">
                <a:solidFill>
                  <a:srgbClr val="000000"/>
                </a:solidFill>
                <a:latin typeface="&amp;quot"/>
                <a:ea typeface="Times New Roman" panose="02020603050405020304" pitchFamily="18" charset="0"/>
                <a:cs typeface="Times New Roman" panose="02020603050405020304" pitchFamily="18" charset="0"/>
              </a:rPr>
              <a:t>DOHMH Farmers Markets dataset. In this we will be using the data of Farmers Markets. </a:t>
            </a:r>
            <a:r>
              <a:rPr lang="en-GB" u="sng" dirty="0">
                <a:solidFill>
                  <a:srgbClr val="337AB7"/>
                </a:solidFill>
                <a:latin typeface="&amp;quot"/>
                <a:ea typeface="Times New Roman" panose="02020603050405020304" pitchFamily="18" charset="0"/>
                <a:cs typeface="Times New Roman" panose="02020603050405020304" pitchFamily="18" charset="0"/>
                <a:hlinkClick r:id="rId2"/>
              </a:rPr>
              <a:t>https://data.cityofnewyork.us/dataset/DOHMH-Farmers-Markets/8vwk-6iz2</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GB" dirty="0">
                <a:solidFill>
                  <a:srgbClr val="000000"/>
                </a:solidFill>
                <a:latin typeface="&amp;quot"/>
                <a:ea typeface="Times New Roman" panose="02020603050405020304" pitchFamily="18" charset="0"/>
                <a:cs typeface="Times New Roman" panose="02020603050405020304" pitchFamily="18" charset="0"/>
              </a:rPr>
              <a:t> </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GB" dirty="0">
                <a:solidFill>
                  <a:srgbClr val="000000"/>
                </a:solidFill>
                <a:latin typeface="&amp;quot"/>
                <a:ea typeface="Times New Roman" panose="02020603050405020304" pitchFamily="18" charset="0"/>
                <a:cs typeface="Times New Roman" panose="02020603050405020304" pitchFamily="18" charset="0"/>
              </a:rPr>
              <a:t>After analysis the farmers market, it was observed that both </a:t>
            </a:r>
            <a:r>
              <a:rPr lang="en-GB" b="1" dirty="0">
                <a:solidFill>
                  <a:srgbClr val="000000"/>
                </a:solidFill>
                <a:latin typeface="&amp;quot"/>
                <a:ea typeface="Times New Roman" panose="02020603050405020304" pitchFamily="18" charset="0"/>
                <a:cs typeface="Times New Roman" panose="02020603050405020304" pitchFamily="18" charset="0"/>
              </a:rPr>
              <a:t>Manhattan and Brooklyn </a:t>
            </a:r>
            <a:r>
              <a:rPr lang="en-GB" dirty="0">
                <a:solidFill>
                  <a:srgbClr val="000000"/>
                </a:solidFill>
                <a:latin typeface="&amp;quot"/>
                <a:ea typeface="Times New Roman" panose="02020603050405020304" pitchFamily="18" charset="0"/>
                <a:cs typeface="Times New Roman" panose="02020603050405020304" pitchFamily="18" charset="0"/>
              </a:rPr>
              <a:t>have highest concentration of these markets.</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GB" dirty="0">
                <a:solidFill>
                  <a:srgbClr val="000000"/>
                </a:solidFill>
                <a:latin typeface="&amp;quot"/>
                <a:ea typeface="Times New Roman" panose="02020603050405020304" pitchFamily="18" charset="0"/>
                <a:cs typeface="Times New Roman" panose="02020603050405020304" pitchFamily="18" charset="0"/>
              </a:rPr>
              <a:t>Lowest number of Farmers market are in </a:t>
            </a:r>
            <a:r>
              <a:rPr lang="en-GB" b="1" dirty="0">
                <a:solidFill>
                  <a:srgbClr val="000000"/>
                </a:solidFill>
                <a:latin typeface="&amp;quot"/>
                <a:ea typeface="Times New Roman" panose="02020603050405020304" pitchFamily="18" charset="0"/>
                <a:cs typeface="Times New Roman" panose="02020603050405020304" pitchFamily="18" charset="0"/>
              </a:rPr>
              <a:t>Staten Island</a:t>
            </a:r>
            <a:r>
              <a:rPr lang="en-GB" dirty="0">
                <a:solidFill>
                  <a:srgbClr val="000000"/>
                </a:solidFill>
                <a:latin typeface="&amp;quot"/>
                <a:ea typeface="Times New Roman" panose="02020603050405020304" pitchFamily="18" charset="0"/>
                <a:cs typeface="Times New Roman" panose="02020603050405020304" pitchFamily="18" charset="0"/>
              </a:rPr>
              <a:t> </a:t>
            </a:r>
            <a:endParaRPr lang="en-GB" sz="2800" dirty="0">
              <a:solidFill>
                <a:srgbClr val="FFFFFF"/>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10309AE-84DB-4A30-B8D1-A14209506FB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400801" y="1628775"/>
            <a:ext cx="5524500" cy="4143375"/>
          </a:xfrm>
          <a:prstGeom prst="rect">
            <a:avLst/>
          </a:prstGeom>
        </p:spPr>
      </p:pic>
    </p:spTree>
    <p:extLst>
      <p:ext uri="{BB962C8B-B14F-4D97-AF65-F5344CB8AC3E}">
        <p14:creationId xmlns:p14="http://schemas.microsoft.com/office/powerpoint/2010/main" val="2642531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02A6C1-AF56-4CD7-B099-D18FA65D83FB}"/>
              </a:ext>
            </a:extLst>
          </p:cNvPr>
          <p:cNvSpPr txBox="1"/>
          <p:nvPr/>
        </p:nvSpPr>
        <p:spPr>
          <a:xfrm>
            <a:off x="1362075" y="574731"/>
            <a:ext cx="9982200" cy="461665"/>
          </a:xfrm>
          <a:prstGeom prst="rect">
            <a:avLst/>
          </a:prstGeom>
          <a:noFill/>
        </p:spPr>
        <p:txBody>
          <a:bodyPr wrap="square" rtlCol="0">
            <a:spAutoFit/>
          </a:bodyPr>
          <a:lstStyle/>
          <a:p>
            <a:pPr algn="ctr"/>
            <a:r>
              <a:rPr lang="en-GB" sz="2400" b="1" dirty="0">
                <a:solidFill>
                  <a:srgbClr val="FF0000"/>
                </a:solidFill>
              </a:rPr>
              <a:t>METHODOLOGY – POPULATION DENSITY NEW YORK CITY </a:t>
            </a:r>
          </a:p>
        </p:txBody>
      </p:sp>
      <p:sp>
        <p:nvSpPr>
          <p:cNvPr id="3" name="Rectangle 2">
            <a:extLst>
              <a:ext uri="{FF2B5EF4-FFF2-40B4-BE49-F238E27FC236}">
                <a16:creationId xmlns:a16="http://schemas.microsoft.com/office/drawing/2014/main" id="{6CD6E0CE-CAEF-4C5B-BF8B-68E6453A8CD8}"/>
              </a:ext>
            </a:extLst>
          </p:cNvPr>
          <p:cNvSpPr/>
          <p:nvPr/>
        </p:nvSpPr>
        <p:spPr>
          <a:xfrm>
            <a:off x="704850" y="1240107"/>
            <a:ext cx="11163300" cy="2367571"/>
          </a:xfrm>
          <a:prstGeom prst="rect">
            <a:avLst/>
          </a:prstGeom>
        </p:spPr>
        <p:txBody>
          <a:bodyPr wrap="square">
            <a:spAutoFit/>
          </a:bodyPr>
          <a:lstStyle/>
          <a:p>
            <a:pPr>
              <a:lnSpc>
                <a:spcPct val="115000"/>
              </a:lnSpc>
              <a:spcAft>
                <a:spcPts val="1000"/>
              </a:spcAft>
            </a:pPr>
            <a:r>
              <a:rPr lang="en-US" dirty="0">
                <a:solidFill>
                  <a:srgbClr val="000000"/>
                </a:solidFill>
                <a:latin typeface="&amp;quot"/>
                <a:ea typeface="Times New Roman" panose="02020603050405020304" pitchFamily="18" charset="0"/>
                <a:cs typeface="Times New Roman" panose="02020603050405020304" pitchFamily="18" charset="0"/>
              </a:rPr>
              <a:t>New York City is the most populous city in the United States, with an estimated 8,398,748 residents as of July 2018. In 2017, the city had an estimated population density of 28,491 inhabitants per square mile (11,000/km</a:t>
            </a:r>
            <a:r>
              <a:rPr lang="en-US" baseline="30000" dirty="0">
                <a:solidFill>
                  <a:srgbClr val="000000"/>
                </a:solidFill>
                <a:latin typeface="&amp;quot"/>
                <a:ea typeface="Times New Roman" panose="02020603050405020304" pitchFamily="18" charset="0"/>
                <a:cs typeface="Times New Roman" panose="02020603050405020304" pitchFamily="18" charset="0"/>
              </a:rPr>
              <a:t>2</a:t>
            </a:r>
            <a:r>
              <a:rPr lang="en-US" dirty="0">
                <a:solidFill>
                  <a:srgbClr val="000000"/>
                </a:solidFill>
                <a:latin typeface="&amp;quot"/>
                <a:ea typeface="Times New Roman" panose="02020603050405020304" pitchFamily="18" charset="0"/>
                <a:cs typeface="Times New Roman" panose="02020603050405020304" pitchFamily="18" charset="0"/>
              </a:rPr>
              <a:t>)</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dirty="0">
                <a:solidFill>
                  <a:srgbClr val="000000"/>
                </a:solidFill>
                <a:latin typeface="&amp;quot"/>
                <a:ea typeface="Times New Roman" panose="02020603050405020304" pitchFamily="18" charset="0"/>
                <a:cs typeface="Times New Roman" panose="02020603050405020304" pitchFamily="18" charset="0"/>
              </a:rPr>
              <a:t>Manhattan (New York County) is the geographically smallest and most densely populated borough.</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dirty="0">
                <a:solidFill>
                  <a:srgbClr val="000000"/>
                </a:solidFill>
                <a:latin typeface="&amp;quot"/>
                <a:ea typeface="Times New Roman" panose="02020603050405020304" pitchFamily="18" charset="0"/>
                <a:cs typeface="Times New Roman" panose="02020603050405020304" pitchFamily="18" charset="0"/>
              </a:rPr>
              <a:t>Brooklyn (Kings County), on the western tip of Long Island, is the city's most populous borough</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dirty="0">
                <a:solidFill>
                  <a:srgbClr val="000000"/>
                </a:solidFill>
                <a:latin typeface="&amp;quot"/>
                <a:ea typeface="Times New Roman" panose="02020603050405020304" pitchFamily="18" charset="0"/>
                <a:cs typeface="Times New Roman" panose="02020603050405020304" pitchFamily="18" charset="0"/>
              </a:rPr>
              <a:t>Queens (Queens County), on Long Island north and east of Brooklyn, is geographically the largest borough, the most ethnically diverse county in the United States</a:t>
            </a:r>
            <a:endParaRPr lang="en-GB" sz="2800" dirty="0">
              <a:solidFill>
                <a:srgbClr val="FFFFFF"/>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3582AA5-818D-46BC-8320-5E7DF008FB02}"/>
              </a:ext>
            </a:extLst>
          </p:cNvPr>
          <p:cNvPicPr/>
          <p:nvPr/>
        </p:nvPicPr>
        <p:blipFill>
          <a:blip r:embed="rId2"/>
          <a:stretch>
            <a:fillRect/>
          </a:stretch>
        </p:blipFill>
        <p:spPr>
          <a:xfrm>
            <a:off x="704850" y="3811389"/>
            <a:ext cx="10515600" cy="2531110"/>
          </a:xfrm>
          <a:prstGeom prst="rect">
            <a:avLst/>
          </a:prstGeom>
        </p:spPr>
      </p:pic>
    </p:spTree>
    <p:extLst>
      <p:ext uri="{BB962C8B-B14F-4D97-AF65-F5344CB8AC3E}">
        <p14:creationId xmlns:p14="http://schemas.microsoft.com/office/powerpoint/2010/main" val="1324119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02A6C1-AF56-4CD7-B099-D18FA65D83FB}"/>
              </a:ext>
            </a:extLst>
          </p:cNvPr>
          <p:cNvSpPr txBox="1"/>
          <p:nvPr/>
        </p:nvSpPr>
        <p:spPr>
          <a:xfrm>
            <a:off x="1362075" y="574731"/>
            <a:ext cx="9982200" cy="461665"/>
          </a:xfrm>
          <a:prstGeom prst="rect">
            <a:avLst/>
          </a:prstGeom>
          <a:noFill/>
        </p:spPr>
        <p:txBody>
          <a:bodyPr wrap="square" rtlCol="0">
            <a:spAutoFit/>
          </a:bodyPr>
          <a:lstStyle/>
          <a:p>
            <a:pPr algn="ctr"/>
            <a:r>
              <a:rPr lang="en-GB" sz="2400" b="1" dirty="0">
                <a:solidFill>
                  <a:srgbClr val="FF0000"/>
                </a:solidFill>
              </a:rPr>
              <a:t>METHODOLOGY – DEMOGRAPHICS OF NEW YORK CITY </a:t>
            </a:r>
          </a:p>
        </p:txBody>
      </p:sp>
      <p:sp>
        <p:nvSpPr>
          <p:cNvPr id="2" name="Rectangle 1">
            <a:extLst>
              <a:ext uri="{FF2B5EF4-FFF2-40B4-BE49-F238E27FC236}">
                <a16:creationId xmlns:a16="http://schemas.microsoft.com/office/drawing/2014/main" id="{FDF620ED-1B76-4195-941E-FEE4907DB0F9}"/>
              </a:ext>
            </a:extLst>
          </p:cNvPr>
          <p:cNvSpPr/>
          <p:nvPr/>
        </p:nvSpPr>
        <p:spPr>
          <a:xfrm>
            <a:off x="904874" y="1291333"/>
            <a:ext cx="9858375" cy="2429639"/>
          </a:xfrm>
          <a:prstGeom prst="rect">
            <a:avLst/>
          </a:prstGeom>
        </p:spPr>
        <p:txBody>
          <a:bodyPr wrap="square">
            <a:spAutoFit/>
          </a:bodyPr>
          <a:lstStyle/>
          <a:p>
            <a:pPr>
              <a:lnSpc>
                <a:spcPct val="115000"/>
              </a:lnSpc>
              <a:spcAft>
                <a:spcPts val="1000"/>
              </a:spcAft>
            </a:pPr>
            <a:r>
              <a:rPr lang="en-US" dirty="0">
                <a:solidFill>
                  <a:srgbClr val="000000"/>
                </a:solidFill>
                <a:latin typeface="&amp;quot"/>
                <a:ea typeface="Times New Roman" panose="02020603050405020304" pitchFamily="18" charset="0"/>
                <a:cs typeface="Times New Roman" panose="02020603050405020304" pitchFamily="18" charset="0"/>
              </a:rPr>
              <a:t>New York City is the most populous city in the United States, with an estimated 8,398,748 residents as of July 2018, incorporating more immigration into the city than outmigration since the 2010 United States Census. More than twice as many people live in New York City as compared to Los Angeles, the second-most populous U.S. city, and within a smaller area. </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dirty="0">
                <a:solidFill>
                  <a:srgbClr val="000000"/>
                </a:solidFill>
                <a:latin typeface="&amp;quot"/>
                <a:ea typeface="Times New Roman" panose="02020603050405020304" pitchFamily="18" charset="0"/>
                <a:cs typeface="Times New Roman" panose="02020603050405020304" pitchFamily="18" charset="0"/>
              </a:rPr>
              <a:t>New York City gained more residents between April 2010 and July 2014 (316,000) than any other U.S. city. New York City's population is about 43% of New York State's population and about 36% of the population of the New York metropolitan area.</a:t>
            </a:r>
            <a:endParaRPr lang="en-GB" sz="2800" dirty="0">
              <a:solidFill>
                <a:srgbClr val="FFFFFF"/>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240A0FA-B713-4E2C-8C1A-C6527EFCF3CC}"/>
              </a:ext>
            </a:extLst>
          </p:cNvPr>
          <p:cNvPicPr/>
          <p:nvPr/>
        </p:nvPicPr>
        <p:blipFill>
          <a:blip r:embed="rId2"/>
          <a:stretch>
            <a:fillRect/>
          </a:stretch>
        </p:blipFill>
        <p:spPr>
          <a:xfrm>
            <a:off x="904873" y="4271267"/>
            <a:ext cx="7200901" cy="1767583"/>
          </a:xfrm>
          <a:prstGeom prst="rect">
            <a:avLst/>
          </a:prstGeom>
        </p:spPr>
      </p:pic>
    </p:spTree>
    <p:extLst>
      <p:ext uri="{BB962C8B-B14F-4D97-AF65-F5344CB8AC3E}">
        <p14:creationId xmlns:p14="http://schemas.microsoft.com/office/powerpoint/2010/main" val="983415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02A6C1-AF56-4CD7-B099-D18FA65D83FB}"/>
              </a:ext>
            </a:extLst>
          </p:cNvPr>
          <p:cNvSpPr txBox="1"/>
          <p:nvPr/>
        </p:nvSpPr>
        <p:spPr>
          <a:xfrm>
            <a:off x="1362075" y="574731"/>
            <a:ext cx="9982200" cy="461665"/>
          </a:xfrm>
          <a:prstGeom prst="rect">
            <a:avLst/>
          </a:prstGeom>
          <a:noFill/>
        </p:spPr>
        <p:txBody>
          <a:bodyPr wrap="square" rtlCol="0">
            <a:spAutoFit/>
          </a:bodyPr>
          <a:lstStyle/>
          <a:p>
            <a:pPr algn="ctr"/>
            <a:r>
              <a:rPr lang="en-GB" sz="2400" b="1" dirty="0">
                <a:solidFill>
                  <a:srgbClr val="FF0000"/>
                </a:solidFill>
              </a:rPr>
              <a:t>METHODOLOGY – DEMOGRAPHICS OF NEW YORK CITY </a:t>
            </a:r>
          </a:p>
        </p:txBody>
      </p:sp>
      <p:sp>
        <p:nvSpPr>
          <p:cNvPr id="2" name="Rectangle 1">
            <a:extLst>
              <a:ext uri="{FF2B5EF4-FFF2-40B4-BE49-F238E27FC236}">
                <a16:creationId xmlns:a16="http://schemas.microsoft.com/office/drawing/2014/main" id="{FDF620ED-1B76-4195-941E-FEE4907DB0F9}"/>
              </a:ext>
            </a:extLst>
          </p:cNvPr>
          <p:cNvSpPr/>
          <p:nvPr/>
        </p:nvSpPr>
        <p:spPr>
          <a:xfrm>
            <a:off x="904874" y="1291333"/>
            <a:ext cx="9858375" cy="2429639"/>
          </a:xfrm>
          <a:prstGeom prst="rect">
            <a:avLst/>
          </a:prstGeom>
        </p:spPr>
        <p:txBody>
          <a:bodyPr wrap="square">
            <a:spAutoFit/>
          </a:bodyPr>
          <a:lstStyle/>
          <a:p>
            <a:pPr>
              <a:lnSpc>
                <a:spcPct val="115000"/>
              </a:lnSpc>
              <a:spcAft>
                <a:spcPts val="1000"/>
              </a:spcAft>
            </a:pPr>
            <a:r>
              <a:rPr lang="en-US" dirty="0">
                <a:solidFill>
                  <a:srgbClr val="000000"/>
                </a:solidFill>
                <a:latin typeface="&amp;quot"/>
                <a:ea typeface="Times New Roman" panose="02020603050405020304" pitchFamily="18" charset="0"/>
                <a:cs typeface="Times New Roman" panose="02020603050405020304" pitchFamily="18" charset="0"/>
              </a:rPr>
              <a:t>New York City is the most populous city in the United States, with an estimated 8,398,748 residents as of July 2018, incorporating more immigration into the city than outmigration since the 2010 United States Census. More than twice as many people live in New York City as compared to Los Angeles, the second-most populous U.S. city, and within a smaller area. </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dirty="0">
                <a:solidFill>
                  <a:srgbClr val="000000"/>
                </a:solidFill>
                <a:latin typeface="&amp;quot"/>
                <a:ea typeface="Times New Roman" panose="02020603050405020304" pitchFamily="18" charset="0"/>
                <a:cs typeface="Times New Roman" panose="02020603050405020304" pitchFamily="18" charset="0"/>
              </a:rPr>
              <a:t>New York City gained more residents between April 2010 and July 2014 (316,000) than any other U.S. city. New York City's population is about 43% of New York State's population and about 36% of the population of the New York metropolitan area.</a:t>
            </a:r>
            <a:endParaRPr lang="en-GB" sz="2800" dirty="0">
              <a:solidFill>
                <a:srgbClr val="FFFFFF"/>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240A0FA-B713-4E2C-8C1A-C6527EFCF3CC}"/>
              </a:ext>
            </a:extLst>
          </p:cNvPr>
          <p:cNvPicPr/>
          <p:nvPr/>
        </p:nvPicPr>
        <p:blipFill>
          <a:blip r:embed="rId2"/>
          <a:stretch>
            <a:fillRect/>
          </a:stretch>
        </p:blipFill>
        <p:spPr>
          <a:xfrm>
            <a:off x="904873" y="4271267"/>
            <a:ext cx="7200901" cy="1767583"/>
          </a:xfrm>
          <a:prstGeom prst="rect">
            <a:avLst/>
          </a:prstGeom>
        </p:spPr>
      </p:pic>
    </p:spTree>
    <p:extLst>
      <p:ext uri="{BB962C8B-B14F-4D97-AF65-F5344CB8AC3E}">
        <p14:creationId xmlns:p14="http://schemas.microsoft.com/office/powerpoint/2010/main" val="4050095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02A6C1-AF56-4CD7-B099-D18FA65D83FB}"/>
              </a:ext>
            </a:extLst>
          </p:cNvPr>
          <p:cNvSpPr txBox="1"/>
          <p:nvPr/>
        </p:nvSpPr>
        <p:spPr>
          <a:xfrm>
            <a:off x="1352550" y="265552"/>
            <a:ext cx="9982200" cy="461665"/>
          </a:xfrm>
          <a:prstGeom prst="rect">
            <a:avLst/>
          </a:prstGeom>
          <a:noFill/>
        </p:spPr>
        <p:txBody>
          <a:bodyPr wrap="square" rtlCol="0">
            <a:spAutoFit/>
          </a:bodyPr>
          <a:lstStyle/>
          <a:p>
            <a:pPr algn="ctr"/>
            <a:r>
              <a:rPr lang="en-GB" sz="2400" b="1" dirty="0">
                <a:solidFill>
                  <a:srgbClr val="FF0000"/>
                </a:solidFill>
              </a:rPr>
              <a:t>METHODOLOGY – CUISINES OF NEW YORK CITY </a:t>
            </a:r>
          </a:p>
        </p:txBody>
      </p:sp>
      <p:pic>
        <p:nvPicPr>
          <p:cNvPr id="5" name="Picture 4">
            <a:extLst>
              <a:ext uri="{FF2B5EF4-FFF2-40B4-BE49-F238E27FC236}">
                <a16:creationId xmlns:a16="http://schemas.microsoft.com/office/drawing/2014/main" id="{82D8D288-D4DA-4DDF-9E2E-E06C5522B816}"/>
              </a:ext>
            </a:extLst>
          </p:cNvPr>
          <p:cNvPicPr/>
          <p:nvPr/>
        </p:nvPicPr>
        <p:blipFill>
          <a:blip r:embed="rId2"/>
          <a:stretch>
            <a:fillRect/>
          </a:stretch>
        </p:blipFill>
        <p:spPr>
          <a:xfrm>
            <a:off x="965199" y="1036396"/>
            <a:ext cx="2949575" cy="5423315"/>
          </a:xfrm>
          <a:prstGeom prst="rect">
            <a:avLst/>
          </a:prstGeom>
        </p:spPr>
      </p:pic>
      <p:pic>
        <p:nvPicPr>
          <p:cNvPr id="6" name="Picture 5">
            <a:extLst>
              <a:ext uri="{FF2B5EF4-FFF2-40B4-BE49-F238E27FC236}">
                <a16:creationId xmlns:a16="http://schemas.microsoft.com/office/drawing/2014/main" id="{FBAF37D0-7506-44ED-9D04-B466B9155BC9}"/>
              </a:ext>
            </a:extLst>
          </p:cNvPr>
          <p:cNvPicPr/>
          <p:nvPr/>
        </p:nvPicPr>
        <p:blipFill>
          <a:blip r:embed="rId3"/>
          <a:stretch>
            <a:fillRect/>
          </a:stretch>
        </p:blipFill>
        <p:spPr>
          <a:xfrm>
            <a:off x="4069079" y="1117041"/>
            <a:ext cx="2760346" cy="2531033"/>
          </a:xfrm>
          <a:prstGeom prst="rect">
            <a:avLst/>
          </a:prstGeom>
        </p:spPr>
      </p:pic>
      <p:pic>
        <p:nvPicPr>
          <p:cNvPr id="8" name="Picture 7">
            <a:extLst>
              <a:ext uri="{FF2B5EF4-FFF2-40B4-BE49-F238E27FC236}">
                <a16:creationId xmlns:a16="http://schemas.microsoft.com/office/drawing/2014/main" id="{5DFC77DE-3127-46F6-BD35-922DAD7C228D}"/>
              </a:ext>
            </a:extLst>
          </p:cNvPr>
          <p:cNvPicPr/>
          <p:nvPr/>
        </p:nvPicPr>
        <p:blipFill>
          <a:blip r:embed="rId4"/>
          <a:stretch>
            <a:fillRect/>
          </a:stretch>
        </p:blipFill>
        <p:spPr>
          <a:xfrm>
            <a:off x="6983730" y="1117042"/>
            <a:ext cx="2462212" cy="2531032"/>
          </a:xfrm>
          <a:prstGeom prst="rect">
            <a:avLst/>
          </a:prstGeom>
        </p:spPr>
      </p:pic>
      <p:pic>
        <p:nvPicPr>
          <p:cNvPr id="9" name="Picture 8">
            <a:extLst>
              <a:ext uri="{FF2B5EF4-FFF2-40B4-BE49-F238E27FC236}">
                <a16:creationId xmlns:a16="http://schemas.microsoft.com/office/drawing/2014/main" id="{5304E286-B361-45F2-9D5F-8D317A8B5BE4}"/>
              </a:ext>
            </a:extLst>
          </p:cNvPr>
          <p:cNvPicPr/>
          <p:nvPr/>
        </p:nvPicPr>
        <p:blipFill>
          <a:blip r:embed="rId5"/>
          <a:stretch>
            <a:fillRect/>
          </a:stretch>
        </p:blipFill>
        <p:spPr>
          <a:xfrm>
            <a:off x="9593580" y="1036396"/>
            <a:ext cx="2322195" cy="2611677"/>
          </a:xfrm>
          <a:prstGeom prst="rect">
            <a:avLst/>
          </a:prstGeom>
        </p:spPr>
      </p:pic>
      <p:pic>
        <p:nvPicPr>
          <p:cNvPr id="10" name="Picture 9">
            <a:extLst>
              <a:ext uri="{FF2B5EF4-FFF2-40B4-BE49-F238E27FC236}">
                <a16:creationId xmlns:a16="http://schemas.microsoft.com/office/drawing/2014/main" id="{50B644AE-A4D2-4A3B-92F4-392AC162E619}"/>
              </a:ext>
            </a:extLst>
          </p:cNvPr>
          <p:cNvPicPr/>
          <p:nvPr/>
        </p:nvPicPr>
        <p:blipFill>
          <a:blip r:embed="rId6"/>
          <a:stretch>
            <a:fillRect/>
          </a:stretch>
        </p:blipFill>
        <p:spPr>
          <a:xfrm>
            <a:off x="4069079" y="3852479"/>
            <a:ext cx="2949575" cy="2531032"/>
          </a:xfrm>
          <a:prstGeom prst="rect">
            <a:avLst/>
          </a:prstGeom>
        </p:spPr>
      </p:pic>
      <p:sp>
        <p:nvSpPr>
          <p:cNvPr id="3" name="Rectangle 2">
            <a:extLst>
              <a:ext uri="{FF2B5EF4-FFF2-40B4-BE49-F238E27FC236}">
                <a16:creationId xmlns:a16="http://schemas.microsoft.com/office/drawing/2014/main" id="{7922CC1C-002E-4F9B-BF5C-C98243F54A8A}"/>
              </a:ext>
            </a:extLst>
          </p:cNvPr>
          <p:cNvSpPr/>
          <p:nvPr/>
        </p:nvSpPr>
        <p:spPr>
          <a:xfrm>
            <a:off x="7159942" y="3852479"/>
            <a:ext cx="4572000" cy="1760354"/>
          </a:xfrm>
          <a:prstGeom prst="rect">
            <a:avLst/>
          </a:prstGeom>
        </p:spPr>
        <p:txBody>
          <a:bodyPr wrap="square">
            <a:spAutoFit/>
          </a:bodyPr>
          <a:lstStyle/>
          <a:p>
            <a:pPr>
              <a:lnSpc>
                <a:spcPct val="115000"/>
              </a:lnSpc>
              <a:spcAft>
                <a:spcPts val="750"/>
              </a:spcAft>
            </a:pPr>
            <a:r>
              <a:rPr lang="en-GB" dirty="0">
                <a:solidFill>
                  <a:srgbClr val="000000"/>
                </a:solidFill>
                <a:latin typeface="Helvetica" panose="020B0604020202020204" pitchFamily="34" charset="0"/>
                <a:ea typeface="Times New Roman" panose="02020603050405020304" pitchFamily="18" charset="0"/>
                <a:cs typeface="Times New Roman" panose="02020603050405020304" pitchFamily="18" charset="0"/>
              </a:rPr>
              <a:t>Most Preferred Food in Staten Island is -</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0"/>
              </a:spcAft>
              <a:buFont typeface="+mj-lt"/>
              <a:buAutoNum type="arabicPeriod"/>
              <a:tabLst>
                <a:tab pos="457200" algn="l"/>
              </a:tabLst>
            </a:pPr>
            <a:r>
              <a:rPr lang="en-GB" dirty="0">
                <a:solidFill>
                  <a:srgbClr val="000000"/>
                </a:solidFill>
                <a:latin typeface="Helvetica" panose="020B0604020202020204" pitchFamily="34" charset="0"/>
                <a:ea typeface="Times New Roman" panose="02020603050405020304" pitchFamily="18" charset="0"/>
                <a:cs typeface="Times New Roman" panose="02020603050405020304" pitchFamily="18" charset="0"/>
              </a:rPr>
              <a:t>Italian</a:t>
            </a:r>
            <a:endParaRPr lang="en-GB" sz="2800" dirty="0">
              <a:solidFill>
                <a:srgbClr val="000000"/>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0"/>
              </a:spcAft>
              <a:buFont typeface="+mj-lt"/>
              <a:buAutoNum type="arabicPeriod"/>
              <a:tabLst>
                <a:tab pos="457200" algn="l"/>
              </a:tabLst>
            </a:pPr>
            <a:r>
              <a:rPr lang="en-GB" dirty="0">
                <a:solidFill>
                  <a:srgbClr val="000000"/>
                </a:solidFill>
                <a:latin typeface="Helvetica" panose="020B0604020202020204" pitchFamily="34" charset="0"/>
                <a:ea typeface="Times New Roman" panose="02020603050405020304" pitchFamily="18" charset="0"/>
                <a:cs typeface="Times New Roman" panose="02020603050405020304" pitchFamily="18" charset="0"/>
              </a:rPr>
              <a:t>Indian</a:t>
            </a:r>
            <a:endParaRPr lang="en-GB" sz="2800" dirty="0">
              <a:solidFill>
                <a:srgbClr val="000000"/>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0"/>
              </a:spcAft>
              <a:buFont typeface="+mj-lt"/>
              <a:buAutoNum type="arabicPeriod"/>
              <a:tabLst>
                <a:tab pos="457200" algn="l"/>
              </a:tabLst>
            </a:pPr>
            <a:r>
              <a:rPr lang="en-GB" dirty="0">
                <a:solidFill>
                  <a:srgbClr val="000000"/>
                </a:solidFill>
                <a:latin typeface="Helvetica" panose="020B0604020202020204" pitchFamily="34" charset="0"/>
                <a:ea typeface="Times New Roman" panose="02020603050405020304" pitchFamily="18" charset="0"/>
                <a:cs typeface="Times New Roman" panose="02020603050405020304" pitchFamily="18" charset="0"/>
              </a:rPr>
              <a:t>Russian</a:t>
            </a:r>
            <a:endParaRPr lang="en-GB" sz="2800" dirty="0">
              <a:solidFill>
                <a:srgbClr val="000000"/>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0"/>
              </a:spcAft>
              <a:buFont typeface="+mj-lt"/>
              <a:buAutoNum type="arabicPeriod"/>
              <a:tabLst>
                <a:tab pos="457200" algn="l"/>
              </a:tabLst>
            </a:pPr>
            <a:r>
              <a:rPr lang="en-GB" dirty="0">
                <a:solidFill>
                  <a:srgbClr val="000000"/>
                </a:solidFill>
                <a:latin typeface="Helvetica" panose="020B0604020202020204" pitchFamily="34" charset="0"/>
                <a:ea typeface="Times New Roman" panose="02020603050405020304" pitchFamily="18" charset="0"/>
                <a:cs typeface="Times New Roman" panose="02020603050405020304" pitchFamily="18" charset="0"/>
              </a:rPr>
              <a:t>Arab and Polish</a:t>
            </a:r>
            <a:endParaRPr lang="en-GB" sz="2800" dirty="0">
              <a:solidFill>
                <a:srgbClr val="000000"/>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4012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02A6C1-AF56-4CD7-B099-D18FA65D83FB}"/>
              </a:ext>
            </a:extLst>
          </p:cNvPr>
          <p:cNvSpPr txBox="1"/>
          <p:nvPr/>
        </p:nvSpPr>
        <p:spPr>
          <a:xfrm>
            <a:off x="1333500" y="522727"/>
            <a:ext cx="9982200" cy="461665"/>
          </a:xfrm>
          <a:prstGeom prst="rect">
            <a:avLst/>
          </a:prstGeom>
          <a:noFill/>
        </p:spPr>
        <p:txBody>
          <a:bodyPr wrap="square" rtlCol="0">
            <a:spAutoFit/>
          </a:bodyPr>
          <a:lstStyle/>
          <a:p>
            <a:pPr algn="ctr"/>
            <a:r>
              <a:rPr lang="en-GB" sz="2400" b="1" dirty="0">
                <a:solidFill>
                  <a:srgbClr val="FF0000"/>
                </a:solidFill>
              </a:rPr>
              <a:t>METHODOLOGY – SEGMENTING ANC CLUSTERING NEW YORK CITY </a:t>
            </a:r>
          </a:p>
        </p:txBody>
      </p:sp>
      <p:sp>
        <p:nvSpPr>
          <p:cNvPr id="2" name="Rectangle 1">
            <a:extLst>
              <a:ext uri="{FF2B5EF4-FFF2-40B4-BE49-F238E27FC236}">
                <a16:creationId xmlns:a16="http://schemas.microsoft.com/office/drawing/2014/main" id="{A502FA62-085D-4063-BC0F-A44260ABC2A4}"/>
              </a:ext>
            </a:extLst>
          </p:cNvPr>
          <p:cNvSpPr/>
          <p:nvPr/>
        </p:nvSpPr>
        <p:spPr>
          <a:xfrm>
            <a:off x="1133475" y="1211309"/>
            <a:ext cx="10972800" cy="1283685"/>
          </a:xfrm>
          <a:prstGeom prst="rect">
            <a:avLst/>
          </a:prstGeom>
        </p:spPr>
        <p:txBody>
          <a:bodyPr wrap="square">
            <a:spAutoFit/>
          </a:bodyPr>
          <a:lstStyle/>
          <a:p>
            <a:pPr>
              <a:lnSpc>
                <a:spcPct val="115000"/>
              </a:lnSpc>
              <a:spcAft>
                <a:spcPts val="1000"/>
              </a:spcAft>
            </a:pPr>
            <a:r>
              <a:rPr lang="en-GB" u="sng" dirty="0">
                <a:solidFill>
                  <a:srgbClr val="000000"/>
                </a:solidFill>
                <a:latin typeface="&amp;quot"/>
                <a:ea typeface="Times New Roman" panose="02020603050405020304" pitchFamily="18" charset="0"/>
                <a:cs typeface="Times New Roman" panose="02020603050405020304" pitchFamily="18" charset="0"/>
              </a:rPr>
              <a:t>Clustering of Manhattan Brooklyn</a:t>
            </a:r>
            <a:r>
              <a:rPr lang="en-GB" dirty="0">
                <a:solidFill>
                  <a:srgbClr val="000000"/>
                </a:solidFill>
                <a:latin typeface="&amp;quot"/>
                <a:ea typeface="Times New Roman" panose="02020603050405020304" pitchFamily="18" charset="0"/>
                <a:cs typeface="Times New Roman" panose="02020603050405020304" pitchFamily="18" charset="0"/>
              </a:rPr>
              <a:t>:</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GB" dirty="0">
                <a:solidFill>
                  <a:srgbClr val="000000"/>
                </a:solidFill>
                <a:latin typeface="&amp;quot"/>
                <a:ea typeface="Times New Roman" panose="02020603050405020304" pitchFamily="18" charset="0"/>
                <a:cs typeface="Times New Roman" panose="02020603050405020304" pitchFamily="18" charset="0"/>
              </a:rPr>
              <a:t>For the analysis, Venues have been limited to 200 and have collected nearby venues within a radius of 1000 meters.</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GB" dirty="0">
                <a:solidFill>
                  <a:srgbClr val="000000"/>
                </a:solidFill>
                <a:latin typeface="&amp;quot"/>
                <a:ea typeface="Times New Roman" panose="02020603050405020304" pitchFamily="18" charset="0"/>
                <a:cs typeface="Times New Roman" panose="02020603050405020304" pitchFamily="18" charset="0"/>
              </a:rPr>
              <a:t>A Total of 397 unique venue types have been sourced. Below is the snapshot of the top 5 rows of the DF</a:t>
            </a:r>
            <a:endParaRPr lang="en-GB" sz="2800" dirty="0">
              <a:solidFill>
                <a:srgbClr val="FFFFFF"/>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95BE838F-8322-4863-B9ED-D60588C39615}"/>
              </a:ext>
            </a:extLst>
          </p:cNvPr>
          <p:cNvPicPr/>
          <p:nvPr/>
        </p:nvPicPr>
        <p:blipFill>
          <a:blip r:embed="rId2"/>
          <a:stretch>
            <a:fillRect/>
          </a:stretch>
        </p:blipFill>
        <p:spPr>
          <a:xfrm>
            <a:off x="1207770" y="3097451"/>
            <a:ext cx="9479280" cy="2722323"/>
          </a:xfrm>
          <a:prstGeom prst="rect">
            <a:avLst/>
          </a:prstGeom>
        </p:spPr>
      </p:pic>
    </p:spTree>
    <p:extLst>
      <p:ext uri="{BB962C8B-B14F-4D97-AF65-F5344CB8AC3E}">
        <p14:creationId xmlns:p14="http://schemas.microsoft.com/office/powerpoint/2010/main" val="1819667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02A6C1-AF56-4CD7-B099-D18FA65D83FB}"/>
              </a:ext>
            </a:extLst>
          </p:cNvPr>
          <p:cNvSpPr txBox="1"/>
          <p:nvPr/>
        </p:nvSpPr>
        <p:spPr>
          <a:xfrm>
            <a:off x="1333500" y="522727"/>
            <a:ext cx="9982200" cy="461665"/>
          </a:xfrm>
          <a:prstGeom prst="rect">
            <a:avLst/>
          </a:prstGeom>
          <a:noFill/>
        </p:spPr>
        <p:txBody>
          <a:bodyPr wrap="square" rtlCol="0">
            <a:spAutoFit/>
          </a:bodyPr>
          <a:lstStyle/>
          <a:p>
            <a:pPr algn="ctr"/>
            <a:r>
              <a:rPr lang="en-GB" sz="2400" b="1" dirty="0">
                <a:solidFill>
                  <a:srgbClr val="FF0000"/>
                </a:solidFill>
              </a:rPr>
              <a:t>METHODOLOGY – SEGMENTING ANC CLUSTERING NEW YORK CITY </a:t>
            </a:r>
          </a:p>
        </p:txBody>
      </p:sp>
      <p:sp>
        <p:nvSpPr>
          <p:cNvPr id="3" name="Rectangle 2">
            <a:extLst>
              <a:ext uri="{FF2B5EF4-FFF2-40B4-BE49-F238E27FC236}">
                <a16:creationId xmlns:a16="http://schemas.microsoft.com/office/drawing/2014/main" id="{7B94725D-629D-42DF-B5BF-41C85BCF2169}"/>
              </a:ext>
            </a:extLst>
          </p:cNvPr>
          <p:cNvSpPr/>
          <p:nvPr/>
        </p:nvSpPr>
        <p:spPr>
          <a:xfrm>
            <a:off x="1085849" y="1306558"/>
            <a:ext cx="10963275" cy="1283685"/>
          </a:xfrm>
          <a:prstGeom prst="rect">
            <a:avLst/>
          </a:prstGeom>
        </p:spPr>
        <p:txBody>
          <a:bodyPr wrap="square">
            <a:spAutoFit/>
          </a:bodyPr>
          <a:lstStyle/>
          <a:p>
            <a:pPr>
              <a:lnSpc>
                <a:spcPct val="115000"/>
              </a:lnSpc>
              <a:spcAft>
                <a:spcPts val="1000"/>
              </a:spcAft>
            </a:pPr>
            <a:r>
              <a:rPr lang="en-GB" u="sng" dirty="0">
                <a:solidFill>
                  <a:srgbClr val="000000"/>
                </a:solidFill>
                <a:latin typeface="&amp;quot"/>
                <a:ea typeface="Times New Roman" panose="02020603050405020304" pitchFamily="18" charset="0"/>
                <a:cs typeface="Times New Roman" panose="02020603050405020304" pitchFamily="18" charset="0"/>
              </a:rPr>
              <a:t>Clustering of Bronx, Queens and Staten Island:</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GB" dirty="0">
                <a:solidFill>
                  <a:srgbClr val="000000"/>
                </a:solidFill>
                <a:latin typeface="&amp;quot"/>
                <a:ea typeface="Times New Roman" panose="02020603050405020304" pitchFamily="18" charset="0"/>
                <a:cs typeface="Times New Roman" panose="02020603050405020304" pitchFamily="18" charset="0"/>
              </a:rPr>
              <a:t>For the analysis, Venues have been limited to 200 and have collected nearby venues within a radius of 1000 meters.</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GB" dirty="0">
                <a:solidFill>
                  <a:srgbClr val="000000"/>
                </a:solidFill>
                <a:latin typeface="&amp;quot"/>
                <a:ea typeface="Times New Roman" panose="02020603050405020304" pitchFamily="18" charset="0"/>
                <a:cs typeface="Times New Roman" panose="02020603050405020304" pitchFamily="18" charset="0"/>
              </a:rPr>
              <a:t>A Total of 387 unique venue types have been sourced. Below is the snapshot of the top 5 rows of the DF</a:t>
            </a:r>
            <a:endParaRPr lang="en-GB" sz="2800" dirty="0">
              <a:solidFill>
                <a:srgbClr val="FFFFFF"/>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A4E1E37-E555-4100-A8DA-F2BA823BEF40}"/>
              </a:ext>
            </a:extLst>
          </p:cNvPr>
          <p:cNvPicPr/>
          <p:nvPr/>
        </p:nvPicPr>
        <p:blipFill>
          <a:blip r:embed="rId2"/>
          <a:stretch>
            <a:fillRect/>
          </a:stretch>
        </p:blipFill>
        <p:spPr>
          <a:xfrm>
            <a:off x="1085848" y="3188652"/>
            <a:ext cx="9315451" cy="2612073"/>
          </a:xfrm>
          <a:prstGeom prst="rect">
            <a:avLst/>
          </a:prstGeom>
        </p:spPr>
      </p:pic>
    </p:spTree>
    <p:extLst>
      <p:ext uri="{BB962C8B-B14F-4D97-AF65-F5344CB8AC3E}">
        <p14:creationId xmlns:p14="http://schemas.microsoft.com/office/powerpoint/2010/main" val="3718885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02A6C1-AF56-4CD7-B099-D18FA65D83FB}"/>
              </a:ext>
            </a:extLst>
          </p:cNvPr>
          <p:cNvSpPr txBox="1"/>
          <p:nvPr/>
        </p:nvSpPr>
        <p:spPr>
          <a:xfrm>
            <a:off x="1333500" y="522727"/>
            <a:ext cx="9982200" cy="461665"/>
          </a:xfrm>
          <a:prstGeom prst="rect">
            <a:avLst/>
          </a:prstGeom>
          <a:noFill/>
        </p:spPr>
        <p:txBody>
          <a:bodyPr wrap="square" rtlCol="0">
            <a:spAutoFit/>
          </a:bodyPr>
          <a:lstStyle/>
          <a:p>
            <a:pPr algn="ctr"/>
            <a:r>
              <a:rPr lang="en-GB" sz="2400" b="1" dirty="0">
                <a:solidFill>
                  <a:srgbClr val="FF0000"/>
                </a:solidFill>
              </a:rPr>
              <a:t>RESULTS &amp; DISCUSSION – BROOKLYN &amp; MANHATTAN CLUSTERING </a:t>
            </a:r>
          </a:p>
        </p:txBody>
      </p:sp>
      <p:sp>
        <p:nvSpPr>
          <p:cNvPr id="2" name="Rectangle 1">
            <a:extLst>
              <a:ext uri="{FF2B5EF4-FFF2-40B4-BE49-F238E27FC236}">
                <a16:creationId xmlns:a16="http://schemas.microsoft.com/office/drawing/2014/main" id="{13AB8A5E-561A-42D3-AE81-61D85A95FA19}"/>
              </a:ext>
            </a:extLst>
          </p:cNvPr>
          <p:cNvSpPr/>
          <p:nvPr/>
        </p:nvSpPr>
        <p:spPr>
          <a:xfrm>
            <a:off x="1095375" y="1143709"/>
            <a:ext cx="10287000" cy="3115405"/>
          </a:xfrm>
          <a:prstGeom prst="rect">
            <a:avLst/>
          </a:prstGeom>
        </p:spPr>
        <p:txBody>
          <a:bodyPr wrap="square">
            <a:spAutoFit/>
          </a:bodyPr>
          <a:lstStyle/>
          <a:p>
            <a:pPr>
              <a:lnSpc>
                <a:spcPct val="115000"/>
              </a:lnSpc>
              <a:spcBef>
                <a:spcPts val="925"/>
              </a:spcBef>
              <a:spcAft>
                <a:spcPts val="0"/>
              </a:spcAft>
            </a:pPr>
            <a:r>
              <a:rPr lang="en-GB" dirty="0">
                <a:solidFill>
                  <a:srgbClr val="000000"/>
                </a:solidFill>
                <a:latin typeface="&amp;quot"/>
                <a:ea typeface="Times New Roman" panose="02020603050405020304" pitchFamily="18" charset="0"/>
                <a:cs typeface="Times New Roman" panose="02020603050405020304" pitchFamily="18" charset="0"/>
              </a:rPr>
              <a:t>From the Foursquare API only venues that are restaurants have been sourced for both the clusters and super imposed the venues on the Neighbourhoods.</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Bef>
                <a:spcPts val="925"/>
              </a:spcBef>
              <a:spcAft>
                <a:spcPts val="0"/>
              </a:spcAft>
            </a:pPr>
            <a:r>
              <a:rPr lang="en-GB" b="1" dirty="0">
                <a:solidFill>
                  <a:srgbClr val="000000"/>
                </a:solidFill>
                <a:latin typeface="&amp;quot"/>
                <a:ea typeface="Times New Roman" panose="02020603050405020304" pitchFamily="18" charset="0"/>
                <a:cs typeface="Times New Roman" panose="02020603050405020304" pitchFamily="18" charset="0"/>
              </a:rPr>
              <a:t>Brooklyn and Manhattan Clustering</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r>
              <a:rPr lang="en-GB" dirty="0">
                <a:solidFill>
                  <a:srgbClr val="000000"/>
                </a:solidFill>
                <a:latin typeface="&amp;quot"/>
                <a:ea typeface="Times New Roman" panose="02020603050405020304" pitchFamily="18" charset="0"/>
                <a:cs typeface="Times New Roman" panose="02020603050405020304" pitchFamily="18" charset="0"/>
              </a:rPr>
              <a:t>Based on the cluster analysis, it is identified that the Market is very saturated in both these boroughs and there aren’t any neighbourhoods that were not tapped so far. T</a:t>
            </a:r>
            <a:r>
              <a:rPr lang="en-GB" dirty="0"/>
              <a:t>he competition is high in boroughs like Brooklyn and Manhattan with varieties of cuisines offered, a new restaurant will need to offer unique Menu in order to survive the competition. Based on the type of Cuisine that the restaurant is planning an optimal location needs to be identified taking the analysis of dataset3 into consideration.</a:t>
            </a:r>
          </a:p>
          <a:p>
            <a:pPr>
              <a:lnSpc>
                <a:spcPct val="115000"/>
              </a:lnSpc>
              <a:spcBef>
                <a:spcPts val="925"/>
              </a:spcBef>
              <a:spcAft>
                <a:spcPts val="0"/>
              </a:spcAft>
            </a:pPr>
            <a:endParaRPr lang="en-GB" sz="2800" dirty="0">
              <a:solidFill>
                <a:srgbClr val="FFFFFF"/>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3B9A866-36CE-49CD-BD19-3E2342ED855F}"/>
              </a:ext>
            </a:extLst>
          </p:cNvPr>
          <p:cNvPicPr/>
          <p:nvPr/>
        </p:nvPicPr>
        <p:blipFill>
          <a:blip r:embed="rId2"/>
          <a:stretch>
            <a:fillRect/>
          </a:stretch>
        </p:blipFill>
        <p:spPr>
          <a:xfrm>
            <a:off x="1095375" y="3801745"/>
            <a:ext cx="9944100" cy="2816860"/>
          </a:xfrm>
          <a:prstGeom prst="rect">
            <a:avLst/>
          </a:prstGeom>
        </p:spPr>
      </p:pic>
    </p:spTree>
    <p:extLst>
      <p:ext uri="{BB962C8B-B14F-4D97-AF65-F5344CB8AC3E}">
        <p14:creationId xmlns:p14="http://schemas.microsoft.com/office/powerpoint/2010/main" val="1053558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02A6C1-AF56-4CD7-B099-D18FA65D83FB}"/>
              </a:ext>
            </a:extLst>
          </p:cNvPr>
          <p:cNvSpPr txBox="1"/>
          <p:nvPr/>
        </p:nvSpPr>
        <p:spPr>
          <a:xfrm>
            <a:off x="1333500" y="522727"/>
            <a:ext cx="9982200" cy="461665"/>
          </a:xfrm>
          <a:prstGeom prst="rect">
            <a:avLst/>
          </a:prstGeom>
          <a:noFill/>
        </p:spPr>
        <p:txBody>
          <a:bodyPr wrap="square" rtlCol="0">
            <a:spAutoFit/>
          </a:bodyPr>
          <a:lstStyle/>
          <a:p>
            <a:pPr algn="ctr"/>
            <a:r>
              <a:rPr lang="en-GB" sz="2400" b="1" dirty="0">
                <a:solidFill>
                  <a:srgbClr val="FF0000"/>
                </a:solidFill>
              </a:rPr>
              <a:t>RESULTS &amp; DISCUSSION – BRONX, QUEENS &amp; STATEN ISLAND CLUSTERING </a:t>
            </a:r>
          </a:p>
        </p:txBody>
      </p:sp>
      <p:sp>
        <p:nvSpPr>
          <p:cNvPr id="3" name="Rectangle 2">
            <a:extLst>
              <a:ext uri="{FF2B5EF4-FFF2-40B4-BE49-F238E27FC236}">
                <a16:creationId xmlns:a16="http://schemas.microsoft.com/office/drawing/2014/main" id="{1EBAD0E4-8568-4FA0-9C05-40E1CAA744E3}"/>
              </a:ext>
            </a:extLst>
          </p:cNvPr>
          <p:cNvSpPr/>
          <p:nvPr/>
        </p:nvSpPr>
        <p:spPr>
          <a:xfrm>
            <a:off x="1257300" y="984392"/>
            <a:ext cx="9982199" cy="708656"/>
          </a:xfrm>
          <a:prstGeom prst="rect">
            <a:avLst/>
          </a:prstGeom>
        </p:spPr>
        <p:txBody>
          <a:bodyPr wrap="square">
            <a:spAutoFit/>
          </a:bodyPr>
          <a:lstStyle/>
          <a:p>
            <a:pPr>
              <a:lnSpc>
                <a:spcPct val="115000"/>
              </a:lnSpc>
              <a:spcBef>
                <a:spcPts val="925"/>
              </a:spcBef>
              <a:spcAft>
                <a:spcPts val="0"/>
              </a:spcAft>
            </a:pPr>
            <a:r>
              <a:rPr lang="en-GB" dirty="0">
                <a:solidFill>
                  <a:srgbClr val="000000"/>
                </a:solidFill>
                <a:latin typeface="&amp;quot"/>
                <a:ea typeface="Times New Roman" panose="02020603050405020304" pitchFamily="18" charset="0"/>
                <a:cs typeface="Times New Roman" panose="02020603050405020304" pitchFamily="18" charset="0"/>
              </a:rPr>
              <a:t>Based on the cluster analysis, it is identified that even though the Market of most of the neighbourhoods is saturated in these boroughs, there are still few neighbourhoods that were not tapped so far</a:t>
            </a:r>
            <a:endParaRPr lang="en-GB" sz="2800" dirty="0">
              <a:solidFill>
                <a:srgbClr val="FFFFFF"/>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6662244-3FE4-4B72-AC14-F98129CE812E}"/>
              </a:ext>
            </a:extLst>
          </p:cNvPr>
          <p:cNvPicPr/>
          <p:nvPr/>
        </p:nvPicPr>
        <p:blipFill>
          <a:blip r:embed="rId2"/>
          <a:stretch>
            <a:fillRect/>
          </a:stretch>
        </p:blipFill>
        <p:spPr>
          <a:xfrm>
            <a:off x="1257300" y="1955551"/>
            <a:ext cx="4953000" cy="1078865"/>
          </a:xfrm>
          <a:prstGeom prst="rect">
            <a:avLst/>
          </a:prstGeom>
        </p:spPr>
      </p:pic>
      <p:pic>
        <p:nvPicPr>
          <p:cNvPr id="8" name="Picture 7">
            <a:extLst>
              <a:ext uri="{FF2B5EF4-FFF2-40B4-BE49-F238E27FC236}">
                <a16:creationId xmlns:a16="http://schemas.microsoft.com/office/drawing/2014/main" id="{D046CFCE-FB86-4CA3-B060-3172F01D5EB4}"/>
              </a:ext>
            </a:extLst>
          </p:cNvPr>
          <p:cNvPicPr/>
          <p:nvPr/>
        </p:nvPicPr>
        <p:blipFill>
          <a:blip r:embed="rId3"/>
          <a:stretch>
            <a:fillRect/>
          </a:stretch>
        </p:blipFill>
        <p:spPr>
          <a:xfrm>
            <a:off x="1290637" y="3587628"/>
            <a:ext cx="9839325" cy="2747645"/>
          </a:xfrm>
          <a:prstGeom prst="rect">
            <a:avLst/>
          </a:prstGeom>
        </p:spPr>
      </p:pic>
      <p:sp>
        <p:nvSpPr>
          <p:cNvPr id="5" name="Rectangle 4">
            <a:extLst>
              <a:ext uri="{FF2B5EF4-FFF2-40B4-BE49-F238E27FC236}">
                <a16:creationId xmlns:a16="http://schemas.microsoft.com/office/drawing/2014/main" id="{F25D62BB-FD31-4797-BFF7-97BEBE66C6A3}"/>
              </a:ext>
            </a:extLst>
          </p:cNvPr>
          <p:cNvSpPr/>
          <p:nvPr/>
        </p:nvSpPr>
        <p:spPr>
          <a:xfrm>
            <a:off x="6176961" y="1780312"/>
            <a:ext cx="6015039" cy="1754326"/>
          </a:xfrm>
          <a:prstGeom prst="rect">
            <a:avLst/>
          </a:prstGeom>
        </p:spPr>
        <p:txBody>
          <a:bodyPr wrap="square">
            <a:spAutoFit/>
          </a:bodyPr>
          <a:lstStyle/>
          <a:p>
            <a:r>
              <a:rPr lang="en-GB" dirty="0">
                <a:solidFill>
                  <a:srgbClr val="000000"/>
                </a:solidFill>
                <a:latin typeface="&amp;quot"/>
                <a:ea typeface="Times New Roman" panose="02020603050405020304" pitchFamily="18" charset="0"/>
                <a:cs typeface="Times New Roman" panose="02020603050405020304" pitchFamily="18" charset="0"/>
              </a:rPr>
              <a:t>Even though some neighbourhoods in Staten Island lack the competition, </a:t>
            </a:r>
            <a:r>
              <a:rPr lang="en-US" dirty="0">
                <a:solidFill>
                  <a:srgbClr val="000000"/>
                </a:solidFill>
                <a:latin typeface="&amp;quot"/>
                <a:ea typeface="Times New Roman" panose="02020603050405020304" pitchFamily="18" charset="0"/>
                <a:cs typeface="Times New Roman" panose="02020603050405020304" pitchFamily="18" charset="0"/>
              </a:rPr>
              <a:t>it is entirely possible that there is a very good reason for small number of restaurants in any of those neighbourhoods, reasons which would make them unsuitable for a new restaurant regardless of lack of competition in these neighbourhoods</a:t>
            </a:r>
            <a:endParaRPr lang="en-GB" dirty="0"/>
          </a:p>
        </p:txBody>
      </p:sp>
    </p:spTree>
    <p:extLst>
      <p:ext uri="{BB962C8B-B14F-4D97-AF65-F5344CB8AC3E}">
        <p14:creationId xmlns:p14="http://schemas.microsoft.com/office/powerpoint/2010/main" val="3158657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02A6C1-AF56-4CD7-B099-D18FA65D83FB}"/>
              </a:ext>
            </a:extLst>
          </p:cNvPr>
          <p:cNvSpPr txBox="1"/>
          <p:nvPr/>
        </p:nvSpPr>
        <p:spPr>
          <a:xfrm>
            <a:off x="1104900" y="284602"/>
            <a:ext cx="9982200" cy="646331"/>
          </a:xfrm>
          <a:prstGeom prst="rect">
            <a:avLst/>
          </a:prstGeom>
          <a:noFill/>
        </p:spPr>
        <p:txBody>
          <a:bodyPr wrap="square" rtlCol="0">
            <a:spAutoFit/>
          </a:bodyPr>
          <a:lstStyle/>
          <a:p>
            <a:pPr algn="ctr"/>
            <a:r>
              <a:rPr lang="en-GB" sz="3600" b="1" dirty="0">
                <a:solidFill>
                  <a:srgbClr val="FF0000"/>
                </a:solidFill>
              </a:rPr>
              <a:t>CONCLUSION </a:t>
            </a:r>
          </a:p>
        </p:txBody>
      </p:sp>
      <p:sp>
        <p:nvSpPr>
          <p:cNvPr id="2" name="Rectangle 1">
            <a:extLst>
              <a:ext uri="{FF2B5EF4-FFF2-40B4-BE49-F238E27FC236}">
                <a16:creationId xmlns:a16="http://schemas.microsoft.com/office/drawing/2014/main" id="{267C5B6B-6AFA-4815-A1BA-5FE94CFF4CDA}"/>
              </a:ext>
            </a:extLst>
          </p:cNvPr>
          <p:cNvSpPr/>
          <p:nvPr/>
        </p:nvSpPr>
        <p:spPr>
          <a:xfrm>
            <a:off x="1104900" y="1149530"/>
            <a:ext cx="10077450" cy="4558940"/>
          </a:xfrm>
          <a:prstGeom prst="rect">
            <a:avLst/>
          </a:prstGeom>
        </p:spPr>
        <p:txBody>
          <a:bodyPr wrap="square">
            <a:spAutoFit/>
          </a:bodyPr>
          <a:lstStyle/>
          <a:p>
            <a:pPr>
              <a:lnSpc>
                <a:spcPct val="115000"/>
              </a:lnSpc>
              <a:spcBef>
                <a:spcPts val="925"/>
              </a:spcBef>
              <a:spcAft>
                <a:spcPts val="0"/>
              </a:spcAft>
            </a:pPr>
            <a:r>
              <a:rPr lang="en-US" dirty="0">
                <a:solidFill>
                  <a:srgbClr val="000000"/>
                </a:solidFill>
                <a:latin typeface="&amp;quot"/>
                <a:ea typeface="Times New Roman" panose="02020603050405020304" pitchFamily="18" charset="0"/>
                <a:cs typeface="Times New Roman" panose="02020603050405020304" pitchFamily="18" charset="0"/>
              </a:rPr>
              <a:t>The objective of this project is to identify, provide recommendation on which neighborhood of New York city will be best suitable to start a restaurant and what cuisine can be offered. Also provide the rationale behind the recommendations made. These recommendations can help company in discussion or anyone who has plans of starting a new restaurant venture in New York city</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Bef>
                <a:spcPts val="925"/>
              </a:spcBef>
              <a:spcAft>
                <a:spcPts val="0"/>
              </a:spcAft>
            </a:pPr>
            <a:r>
              <a:rPr lang="en-GB" dirty="0">
                <a:solidFill>
                  <a:srgbClr val="000000"/>
                </a:solidFill>
                <a:latin typeface="&amp;quot"/>
                <a:ea typeface="Times New Roman" panose="02020603050405020304" pitchFamily="18" charset="0"/>
                <a:cs typeface="Times New Roman" panose="02020603050405020304" pitchFamily="18" charset="0"/>
              </a:rPr>
              <a:t>Data gathered mostly sourced from Wikipedia and also only a limited number of venues information has been sourced from Foursquare API. Clustering, segmenting and the Analysis was performed on a limited set of data. </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Bef>
                <a:spcPts val="925"/>
              </a:spcBef>
              <a:spcAft>
                <a:spcPts val="0"/>
              </a:spcAft>
            </a:pPr>
            <a:r>
              <a:rPr lang="en-GB" dirty="0">
                <a:solidFill>
                  <a:srgbClr val="000000"/>
                </a:solidFill>
                <a:latin typeface="&amp;quot"/>
                <a:ea typeface="Times New Roman" panose="02020603050405020304" pitchFamily="18" charset="0"/>
                <a:cs typeface="Times New Roman" panose="02020603050405020304" pitchFamily="18" charset="0"/>
              </a:rPr>
              <a:t>Brooklyn and Manhattan have maximum number of restaurants, hence there might be a scope for a new restaurant if the location is carefully chosen as reason for maximum concentration may be due to huge demand for restaurant food.</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Bef>
                <a:spcPts val="925"/>
              </a:spcBef>
              <a:spcAft>
                <a:spcPts val="0"/>
              </a:spcAft>
            </a:pPr>
            <a:r>
              <a:rPr lang="en-GB" dirty="0">
                <a:solidFill>
                  <a:srgbClr val="000000"/>
                </a:solidFill>
                <a:latin typeface="&amp;quot"/>
                <a:ea typeface="Times New Roman" panose="02020603050405020304" pitchFamily="18" charset="0"/>
                <a:cs typeface="Times New Roman" panose="02020603050405020304" pitchFamily="18" charset="0"/>
              </a:rPr>
              <a:t>Recommended Neighbourhoods should therefore be considered only as a starting point for more detailed analysis which could eventually result in location which has not only no nearby competition but also other factors taken into account and all other relevant conditions met</a:t>
            </a:r>
            <a:endParaRPr lang="en-GB" sz="2800" dirty="0">
              <a:solidFill>
                <a:srgbClr val="FFFFFF"/>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0494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02A6C1-AF56-4CD7-B099-D18FA65D83FB}"/>
              </a:ext>
            </a:extLst>
          </p:cNvPr>
          <p:cNvSpPr txBox="1"/>
          <p:nvPr/>
        </p:nvSpPr>
        <p:spPr>
          <a:xfrm>
            <a:off x="1260516" y="263586"/>
            <a:ext cx="9982200" cy="523220"/>
          </a:xfrm>
          <a:prstGeom prst="rect">
            <a:avLst/>
          </a:prstGeom>
          <a:noFill/>
        </p:spPr>
        <p:txBody>
          <a:bodyPr wrap="square" rtlCol="0">
            <a:spAutoFit/>
          </a:bodyPr>
          <a:lstStyle/>
          <a:p>
            <a:pPr algn="ctr"/>
            <a:r>
              <a:rPr lang="en-GB" sz="2800" b="1" dirty="0">
                <a:solidFill>
                  <a:srgbClr val="FF0000"/>
                </a:solidFill>
              </a:rPr>
              <a:t>INTRODUCTION &amp; BUSINESS PROBLEM</a:t>
            </a:r>
          </a:p>
        </p:txBody>
      </p:sp>
      <p:sp>
        <p:nvSpPr>
          <p:cNvPr id="5" name="TextBox 4">
            <a:extLst>
              <a:ext uri="{FF2B5EF4-FFF2-40B4-BE49-F238E27FC236}">
                <a16:creationId xmlns:a16="http://schemas.microsoft.com/office/drawing/2014/main" id="{C03E5156-B8B4-4AD5-8313-C7E2BC46E397}"/>
              </a:ext>
            </a:extLst>
          </p:cNvPr>
          <p:cNvSpPr txBox="1"/>
          <p:nvPr/>
        </p:nvSpPr>
        <p:spPr>
          <a:xfrm>
            <a:off x="68355" y="1296144"/>
            <a:ext cx="7656420" cy="5016758"/>
          </a:xfrm>
          <a:prstGeom prst="rect">
            <a:avLst/>
          </a:prstGeom>
          <a:noFill/>
        </p:spPr>
        <p:txBody>
          <a:bodyPr wrap="square" rtlCol="0">
            <a:spAutoFit/>
          </a:bodyPr>
          <a:lstStyle/>
          <a:p>
            <a:r>
              <a:rPr lang="en-GB" b="1" u="sng" dirty="0">
                <a:solidFill>
                  <a:srgbClr val="FF0000"/>
                </a:solidFill>
                <a:latin typeface="&amp;quot"/>
                <a:cs typeface="Times New Roman" panose="02020603050405020304" pitchFamily="18" charset="0"/>
              </a:rPr>
              <a:t>MARKET REVIEW OF NEW YORK CITY FOR A NEW RETAURANT VENTURE</a:t>
            </a:r>
          </a:p>
          <a:p>
            <a:endParaRPr lang="en-GB" dirty="0">
              <a:solidFill>
                <a:srgbClr val="000000"/>
              </a:solidFill>
              <a:latin typeface="&amp;quot"/>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amp;quot"/>
                <a:cs typeface="Times New Roman" panose="02020603050405020304" pitchFamily="18" charset="0"/>
              </a:rPr>
              <a:t>New York city has been chosen for this analysis as the city is a global hub for business and commerce</a:t>
            </a:r>
          </a:p>
          <a:p>
            <a:pPr marL="285750" indent="-285750">
              <a:buFont typeface="Arial" panose="020B0604020202020204" pitchFamily="34" charset="0"/>
              <a:buChar char="•"/>
            </a:pPr>
            <a:endParaRPr lang="en-GB" dirty="0">
              <a:solidFill>
                <a:srgbClr val="000000"/>
              </a:solidFill>
              <a:latin typeface="&amp;quot"/>
              <a:cs typeface="Times New Roman" panose="02020603050405020304" pitchFamily="18" charset="0"/>
            </a:endParaRPr>
          </a:p>
          <a:p>
            <a:pPr marL="285750" indent="-285750">
              <a:buFont typeface="Arial" panose="020B0604020202020204" pitchFamily="34" charset="0"/>
              <a:buChar char="•"/>
            </a:pPr>
            <a:r>
              <a:rPr lang="en-US" dirty="0">
                <a:solidFill>
                  <a:srgbClr val="000000"/>
                </a:solidFill>
                <a:latin typeface="&amp;quot"/>
                <a:cs typeface="Times New Roman" panose="02020603050405020304" pitchFamily="18" charset="0"/>
              </a:rPr>
              <a:t>Populous city in the united states with an estimated 8,398,748 residents as of July 2018</a:t>
            </a:r>
          </a:p>
          <a:p>
            <a:pPr marL="285750" indent="-285750">
              <a:buFont typeface="Arial" panose="020B0604020202020204" pitchFamily="34" charset="0"/>
              <a:buChar char="•"/>
            </a:pPr>
            <a:endParaRPr lang="en-US" dirty="0">
              <a:solidFill>
                <a:srgbClr val="000000"/>
              </a:solidFill>
              <a:latin typeface="&amp;quot"/>
              <a:cs typeface="Times New Roman" panose="02020603050405020304" pitchFamily="18" charset="0"/>
            </a:endParaRPr>
          </a:p>
          <a:p>
            <a:pPr marL="285750" indent="-285750">
              <a:buFont typeface="Arial" panose="020B0604020202020204" pitchFamily="34" charset="0"/>
              <a:buChar char="•"/>
            </a:pPr>
            <a:r>
              <a:rPr lang="en-US" dirty="0">
                <a:solidFill>
                  <a:srgbClr val="000000"/>
                </a:solidFill>
                <a:latin typeface="&amp;quot"/>
                <a:cs typeface="Times New Roman" panose="02020603050405020304" pitchFamily="18" charset="0"/>
              </a:rPr>
              <a:t>Multi cultural and offers business friendly environment</a:t>
            </a:r>
          </a:p>
          <a:p>
            <a:pPr marL="285750" indent="-285750">
              <a:buFont typeface="Arial" panose="020B0604020202020204" pitchFamily="34" charset="0"/>
              <a:buChar char="•"/>
            </a:pPr>
            <a:endParaRPr lang="en-US" dirty="0">
              <a:solidFill>
                <a:srgbClr val="000000"/>
              </a:solidFill>
              <a:latin typeface="&amp;quot"/>
              <a:cs typeface="Times New Roman" panose="02020603050405020304" pitchFamily="18" charset="0"/>
            </a:endParaRPr>
          </a:p>
          <a:p>
            <a:r>
              <a:rPr lang="en-US" b="1" u="sng" dirty="0">
                <a:solidFill>
                  <a:srgbClr val="FF0000"/>
                </a:solidFill>
                <a:latin typeface="&amp;quot"/>
                <a:cs typeface="Times New Roman" panose="02020603050405020304" pitchFamily="18" charset="0"/>
              </a:rPr>
              <a:t>BUSINESS PROBLEM</a:t>
            </a:r>
          </a:p>
          <a:p>
            <a:endParaRPr lang="en-US" sz="1400" b="1" dirty="0"/>
          </a:p>
          <a:p>
            <a:pPr marL="285750" indent="-285750">
              <a:buFont typeface="Arial" panose="020B0604020202020204" pitchFamily="34" charset="0"/>
              <a:buChar char="•"/>
            </a:pPr>
            <a:r>
              <a:rPr lang="en-US" dirty="0">
                <a:solidFill>
                  <a:srgbClr val="000000"/>
                </a:solidFill>
                <a:latin typeface="&amp;quot"/>
                <a:cs typeface="Times New Roman" panose="02020603050405020304" pitchFamily="18" charset="0"/>
              </a:rPr>
              <a:t>Identifying an optimum location to start a new restaurant venture in one of the 306 new York neighbourhoods</a:t>
            </a:r>
          </a:p>
          <a:p>
            <a:pPr marL="285750" indent="-285750">
              <a:buFont typeface="Arial" panose="020B0604020202020204" pitchFamily="34" charset="0"/>
              <a:buChar char="•"/>
            </a:pPr>
            <a:endParaRPr lang="en-US" dirty="0">
              <a:solidFill>
                <a:srgbClr val="000000"/>
              </a:solidFill>
              <a:latin typeface="&amp;quot"/>
              <a:cs typeface="Times New Roman" panose="02020603050405020304" pitchFamily="18" charset="0"/>
            </a:endParaRPr>
          </a:p>
          <a:p>
            <a:pPr marL="285750" indent="-285750">
              <a:buFont typeface="Arial" panose="020B0604020202020204" pitchFamily="34" charset="0"/>
              <a:buChar char="•"/>
            </a:pPr>
            <a:r>
              <a:rPr lang="en-US" dirty="0">
                <a:solidFill>
                  <a:srgbClr val="000000"/>
                </a:solidFill>
                <a:latin typeface="&amp;quot"/>
                <a:cs typeface="Times New Roman" panose="02020603050405020304" pitchFamily="18" charset="0"/>
              </a:rPr>
              <a:t>Location and cuisine must have high demand and cost effective to replicate</a:t>
            </a:r>
          </a:p>
          <a:p>
            <a:pPr marL="285750" indent="-285750">
              <a:buFont typeface="Arial" panose="020B0604020202020204" pitchFamily="34" charset="0"/>
              <a:buChar char="•"/>
            </a:pPr>
            <a:endParaRPr lang="en-US" dirty="0">
              <a:solidFill>
                <a:srgbClr val="000000"/>
              </a:solidFill>
              <a:latin typeface="&amp;quot"/>
              <a:cs typeface="Times New Roman" panose="02020603050405020304" pitchFamily="18" charset="0"/>
            </a:endParaRPr>
          </a:p>
          <a:p>
            <a:pPr marL="285750" indent="-285750">
              <a:buFont typeface="Arial" panose="020B0604020202020204" pitchFamily="34" charset="0"/>
              <a:buChar char="•"/>
            </a:pPr>
            <a:r>
              <a:rPr lang="en-US" dirty="0">
                <a:solidFill>
                  <a:srgbClr val="000000"/>
                </a:solidFill>
                <a:latin typeface="&amp;quot"/>
                <a:cs typeface="Times New Roman" panose="02020603050405020304" pitchFamily="18" charset="0"/>
              </a:rPr>
              <a:t>Great menu that can sustain the competition</a:t>
            </a:r>
            <a:endParaRPr lang="en-GB" dirty="0">
              <a:solidFill>
                <a:srgbClr val="000000"/>
              </a:solidFill>
              <a:latin typeface="&amp;quot"/>
              <a:cs typeface="Times New Roman" panose="02020603050405020304" pitchFamily="18" charset="0"/>
            </a:endParaRPr>
          </a:p>
        </p:txBody>
      </p:sp>
      <p:pic>
        <p:nvPicPr>
          <p:cNvPr id="7" name="Picture 6">
            <a:extLst>
              <a:ext uri="{FF2B5EF4-FFF2-40B4-BE49-F238E27FC236}">
                <a16:creationId xmlns:a16="http://schemas.microsoft.com/office/drawing/2014/main" id="{61F7E2D4-76BD-400B-A525-AA9E0BC265D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70830" y="1680150"/>
            <a:ext cx="3911595" cy="2606100"/>
          </a:xfrm>
          <a:prstGeom prst="rect">
            <a:avLst/>
          </a:prstGeom>
        </p:spPr>
      </p:pic>
    </p:spTree>
    <p:extLst>
      <p:ext uri="{BB962C8B-B14F-4D97-AF65-F5344CB8AC3E}">
        <p14:creationId xmlns:p14="http://schemas.microsoft.com/office/powerpoint/2010/main" val="70656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02A6C1-AF56-4CD7-B099-D18FA65D83FB}"/>
              </a:ext>
            </a:extLst>
          </p:cNvPr>
          <p:cNvSpPr txBox="1"/>
          <p:nvPr/>
        </p:nvSpPr>
        <p:spPr>
          <a:xfrm>
            <a:off x="962025" y="269116"/>
            <a:ext cx="9982200" cy="523220"/>
          </a:xfrm>
          <a:prstGeom prst="rect">
            <a:avLst/>
          </a:prstGeom>
          <a:noFill/>
        </p:spPr>
        <p:txBody>
          <a:bodyPr wrap="square" rtlCol="0">
            <a:spAutoFit/>
          </a:bodyPr>
          <a:lstStyle/>
          <a:p>
            <a:pPr algn="ctr"/>
            <a:r>
              <a:rPr lang="en-GB" sz="2800" b="1" dirty="0">
                <a:solidFill>
                  <a:srgbClr val="FF0000"/>
                </a:solidFill>
              </a:rPr>
              <a:t>NEW YORK CITY CUISINES</a:t>
            </a:r>
          </a:p>
        </p:txBody>
      </p:sp>
      <p:pic>
        <p:nvPicPr>
          <p:cNvPr id="3" name="Picture 2">
            <a:extLst>
              <a:ext uri="{FF2B5EF4-FFF2-40B4-BE49-F238E27FC236}">
                <a16:creationId xmlns:a16="http://schemas.microsoft.com/office/drawing/2014/main" id="{08F401E8-F338-49F4-90B2-1E7754DEABE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898643" y="1222283"/>
            <a:ext cx="2862085" cy="2318096"/>
          </a:xfrm>
          <a:prstGeom prst="rect">
            <a:avLst/>
          </a:prstGeom>
        </p:spPr>
      </p:pic>
      <p:pic>
        <p:nvPicPr>
          <p:cNvPr id="13" name="Picture 12">
            <a:extLst>
              <a:ext uri="{FF2B5EF4-FFF2-40B4-BE49-F238E27FC236}">
                <a16:creationId xmlns:a16="http://schemas.microsoft.com/office/drawing/2014/main" id="{FD29C849-2671-4522-A0C4-1218B5356F1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973325" y="3970326"/>
            <a:ext cx="2787403" cy="2011374"/>
          </a:xfrm>
          <a:prstGeom prst="rect">
            <a:avLst/>
          </a:prstGeom>
        </p:spPr>
      </p:pic>
      <p:sp>
        <p:nvSpPr>
          <p:cNvPr id="15" name="Rectangle 14">
            <a:extLst>
              <a:ext uri="{FF2B5EF4-FFF2-40B4-BE49-F238E27FC236}">
                <a16:creationId xmlns:a16="http://schemas.microsoft.com/office/drawing/2014/main" id="{4A1E3A01-BBFD-436F-A309-ADACDEAD1828}"/>
              </a:ext>
            </a:extLst>
          </p:cNvPr>
          <p:cNvSpPr/>
          <p:nvPr/>
        </p:nvSpPr>
        <p:spPr>
          <a:xfrm>
            <a:off x="495299" y="1167422"/>
            <a:ext cx="8267701" cy="5450466"/>
          </a:xfrm>
          <a:prstGeom prst="rect">
            <a:avLst/>
          </a:prstGeom>
        </p:spPr>
        <p:txBody>
          <a:bodyPr wrap="square">
            <a:spAutoFit/>
          </a:bodyPr>
          <a:lstStyle/>
          <a:p>
            <a:pPr>
              <a:lnSpc>
                <a:spcPct val="150000"/>
              </a:lnSpc>
              <a:spcBef>
                <a:spcPts val="1200"/>
              </a:spcBef>
              <a:spcAft>
                <a:spcPts val="0"/>
              </a:spcAft>
            </a:pPr>
            <a:r>
              <a:rPr lang="en-GB" dirty="0">
                <a:solidFill>
                  <a:srgbClr val="000000"/>
                </a:solidFill>
                <a:latin typeface="&amp;quot"/>
                <a:ea typeface="Times New Roman" panose="02020603050405020304" pitchFamily="18" charset="0"/>
                <a:cs typeface="Times New Roman" panose="02020603050405020304" pitchFamily="18" charset="0"/>
              </a:rPr>
              <a:t>The City of New York is famous for its excellent cuisine. Its food culture includes an array of international cuisines influenced by the city's immigrant history.</a:t>
            </a:r>
          </a:p>
          <a:p>
            <a:pPr marL="342900" marR="304800" lvl="0" indent="-342900">
              <a:lnSpc>
                <a:spcPct val="150000"/>
              </a:lnSpc>
              <a:spcAft>
                <a:spcPts val="0"/>
              </a:spcAft>
              <a:buFont typeface="Arial" panose="020B0604020202020204" pitchFamily="34" charset="0"/>
              <a:buChar char="•"/>
              <a:tabLst>
                <a:tab pos="457200" algn="l"/>
              </a:tabLst>
            </a:pPr>
            <a:r>
              <a:rPr lang="en-GB" dirty="0">
                <a:solidFill>
                  <a:srgbClr val="000000"/>
                </a:solidFill>
                <a:latin typeface="&amp;quot"/>
                <a:ea typeface="Times New Roman" panose="02020603050405020304" pitchFamily="18" charset="0"/>
                <a:cs typeface="Times New Roman" panose="02020603050405020304" pitchFamily="18" charset="0"/>
              </a:rPr>
              <a:t>Central and Eastern European immigrants, especially Jewish immigrants - bagels, cheesecake, hot dogs, knishes, and delicatessens</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marR="304800" lvl="0" indent="-342900">
              <a:lnSpc>
                <a:spcPct val="150000"/>
              </a:lnSpc>
              <a:spcAft>
                <a:spcPts val="0"/>
              </a:spcAft>
              <a:buFont typeface="Arial" panose="020B0604020202020204" pitchFamily="34" charset="0"/>
              <a:buChar char="•"/>
              <a:tabLst>
                <a:tab pos="457200" algn="l"/>
              </a:tabLst>
            </a:pPr>
            <a:r>
              <a:rPr lang="en-GB" dirty="0">
                <a:solidFill>
                  <a:srgbClr val="000000"/>
                </a:solidFill>
                <a:latin typeface="&amp;quot"/>
                <a:ea typeface="Times New Roman" panose="02020603050405020304" pitchFamily="18" charset="0"/>
                <a:cs typeface="Times New Roman" panose="02020603050405020304" pitchFamily="18" charset="0"/>
              </a:rPr>
              <a:t>Italian immigrants - New York-style pizza and Italian cuisine</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marR="304800" lvl="0" indent="-342900">
              <a:lnSpc>
                <a:spcPct val="150000"/>
              </a:lnSpc>
              <a:spcAft>
                <a:spcPts val="0"/>
              </a:spcAft>
              <a:buFont typeface="Arial" panose="020B0604020202020204" pitchFamily="34" charset="0"/>
              <a:buChar char="•"/>
              <a:tabLst>
                <a:tab pos="457200" algn="l"/>
              </a:tabLst>
            </a:pPr>
            <a:r>
              <a:rPr lang="en-GB" dirty="0">
                <a:solidFill>
                  <a:srgbClr val="000000"/>
                </a:solidFill>
                <a:latin typeface="&amp;quot"/>
                <a:ea typeface="Times New Roman" panose="02020603050405020304" pitchFamily="18" charset="0"/>
                <a:cs typeface="Times New Roman" panose="02020603050405020304" pitchFamily="18" charset="0"/>
              </a:rPr>
              <a:t>Jewish immigrants and Irish immigrants - pastrami and corned beef</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marR="304800" lvl="0" indent="-342900">
              <a:lnSpc>
                <a:spcPct val="150000"/>
              </a:lnSpc>
              <a:spcAft>
                <a:spcPts val="0"/>
              </a:spcAft>
              <a:buFont typeface="Arial" panose="020B0604020202020204" pitchFamily="34" charset="0"/>
              <a:buChar char="•"/>
              <a:tabLst>
                <a:tab pos="457200" algn="l"/>
              </a:tabLst>
            </a:pPr>
            <a:r>
              <a:rPr lang="en-GB" dirty="0">
                <a:solidFill>
                  <a:srgbClr val="000000"/>
                </a:solidFill>
                <a:latin typeface="&amp;quot"/>
                <a:ea typeface="Times New Roman" panose="02020603050405020304" pitchFamily="18" charset="0"/>
                <a:cs typeface="Times New Roman" panose="02020603050405020304" pitchFamily="18" charset="0"/>
              </a:rPr>
              <a:t>Chinese and other Asian restaurants, sandwich joints, trattorias, diners, and coffeehouses are ubiquitous throughout the city</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marR="304800" lvl="0" indent="-342900">
              <a:lnSpc>
                <a:spcPct val="150000"/>
              </a:lnSpc>
              <a:spcAft>
                <a:spcPts val="0"/>
              </a:spcAft>
              <a:buFont typeface="Arial" panose="020B0604020202020204" pitchFamily="34" charset="0"/>
              <a:buChar char="•"/>
              <a:tabLst>
                <a:tab pos="457200" algn="l"/>
              </a:tabLst>
            </a:pPr>
            <a:r>
              <a:rPr lang="en-GB" dirty="0">
                <a:solidFill>
                  <a:srgbClr val="000000"/>
                </a:solidFill>
                <a:latin typeface="&amp;quot"/>
                <a:ea typeface="Times New Roman" panose="02020603050405020304" pitchFamily="18" charset="0"/>
                <a:cs typeface="Times New Roman" panose="02020603050405020304" pitchFamily="18" charset="0"/>
              </a:rPr>
              <a:t>mobile food vendors - Some 4,000 licensed by the city</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marR="304800" lvl="0" indent="-342900">
              <a:lnSpc>
                <a:spcPct val="150000"/>
              </a:lnSpc>
              <a:spcAft>
                <a:spcPts val="0"/>
              </a:spcAft>
              <a:buFont typeface="Arial" panose="020B0604020202020204" pitchFamily="34" charset="0"/>
              <a:buChar char="•"/>
              <a:tabLst>
                <a:tab pos="457200" algn="l"/>
              </a:tabLst>
            </a:pPr>
            <a:r>
              <a:rPr lang="en-GB" dirty="0">
                <a:solidFill>
                  <a:srgbClr val="000000"/>
                </a:solidFill>
                <a:latin typeface="&amp;quot"/>
                <a:ea typeface="Times New Roman" panose="02020603050405020304" pitchFamily="18" charset="0"/>
                <a:cs typeface="Times New Roman" panose="02020603050405020304" pitchFamily="18" charset="0"/>
              </a:rPr>
              <a:t>Middle Eastern foods such as falafel and kebabs examples of modern New York street food</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GB" dirty="0">
                <a:solidFill>
                  <a:srgbClr val="000000"/>
                </a:solidFill>
                <a:latin typeface="&amp;quot"/>
                <a:ea typeface="Times New Roman" panose="02020603050405020304" pitchFamily="18" charset="0"/>
                <a:cs typeface="Times New Roman" panose="02020603050405020304" pitchFamily="18" charset="0"/>
              </a:rPr>
              <a:t>It is famous for not just Pizzerias, Cafe's but also for fine dining Michelin starred restaurants. </a:t>
            </a:r>
            <a:endParaRPr lang="en-GB" dirty="0"/>
          </a:p>
        </p:txBody>
      </p:sp>
    </p:spTree>
    <p:extLst>
      <p:ext uri="{BB962C8B-B14F-4D97-AF65-F5344CB8AC3E}">
        <p14:creationId xmlns:p14="http://schemas.microsoft.com/office/powerpoint/2010/main" val="2527795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02A6C1-AF56-4CD7-B099-D18FA65D83FB}"/>
              </a:ext>
            </a:extLst>
          </p:cNvPr>
          <p:cNvSpPr txBox="1"/>
          <p:nvPr/>
        </p:nvSpPr>
        <p:spPr>
          <a:xfrm>
            <a:off x="1295400" y="247650"/>
            <a:ext cx="9982200" cy="523220"/>
          </a:xfrm>
          <a:prstGeom prst="rect">
            <a:avLst/>
          </a:prstGeom>
          <a:noFill/>
        </p:spPr>
        <p:txBody>
          <a:bodyPr wrap="square" rtlCol="0">
            <a:spAutoFit/>
          </a:bodyPr>
          <a:lstStyle/>
          <a:p>
            <a:pPr algn="ctr"/>
            <a:r>
              <a:rPr lang="en-GB" sz="2800" b="1" dirty="0">
                <a:solidFill>
                  <a:srgbClr val="FF0000"/>
                </a:solidFill>
              </a:rPr>
              <a:t>FACTORS THAT CAN INFLUENCE THE DECISION</a:t>
            </a:r>
          </a:p>
        </p:txBody>
      </p:sp>
      <p:sp>
        <p:nvSpPr>
          <p:cNvPr id="2" name="Rectangle 1">
            <a:extLst>
              <a:ext uri="{FF2B5EF4-FFF2-40B4-BE49-F238E27FC236}">
                <a16:creationId xmlns:a16="http://schemas.microsoft.com/office/drawing/2014/main" id="{62B4A9E1-0934-4521-AFEE-1EA0123CDA1A}"/>
              </a:ext>
            </a:extLst>
          </p:cNvPr>
          <p:cNvSpPr/>
          <p:nvPr/>
        </p:nvSpPr>
        <p:spPr>
          <a:xfrm>
            <a:off x="523876" y="1133475"/>
            <a:ext cx="8449450" cy="5033301"/>
          </a:xfrm>
          <a:prstGeom prst="rect">
            <a:avLst/>
          </a:prstGeom>
        </p:spPr>
        <p:txBody>
          <a:bodyPr wrap="square">
            <a:spAutoFit/>
          </a:bodyPr>
          <a:lstStyle/>
          <a:p>
            <a:pPr>
              <a:lnSpc>
                <a:spcPct val="150000"/>
              </a:lnSpc>
              <a:spcBef>
                <a:spcPts val="1200"/>
              </a:spcBef>
              <a:spcAft>
                <a:spcPts val="0"/>
              </a:spcAft>
            </a:pPr>
            <a:r>
              <a:rPr lang="en-GB" dirty="0">
                <a:solidFill>
                  <a:srgbClr val="000000"/>
                </a:solidFill>
                <a:latin typeface="&amp;quot"/>
                <a:ea typeface="Times New Roman" panose="02020603050405020304" pitchFamily="18" charset="0"/>
                <a:cs typeface="Times New Roman" panose="02020603050405020304" pitchFamily="18" charset="0"/>
              </a:rPr>
              <a:t>In order to survive in such competitive market, it is very important to strategically plan. Restaurant business depends on various factors as listed below, hence these needs to be studied in order to decide on the best possible location to start a first venture:</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marR="304800" lvl="0" indent="-342900">
              <a:lnSpc>
                <a:spcPct val="150000"/>
              </a:lnSpc>
              <a:spcAft>
                <a:spcPts val="0"/>
              </a:spcAft>
              <a:buFont typeface="Arial" panose="020B0604020202020204" pitchFamily="34" charset="0"/>
              <a:buChar char="•"/>
              <a:tabLst>
                <a:tab pos="457200" algn="l"/>
              </a:tabLst>
            </a:pPr>
            <a:r>
              <a:rPr lang="en-GB" dirty="0">
                <a:solidFill>
                  <a:srgbClr val="000000"/>
                </a:solidFill>
                <a:latin typeface="&amp;quot"/>
                <a:ea typeface="Times New Roman" panose="02020603050405020304" pitchFamily="18" charset="0"/>
                <a:cs typeface="Times New Roman" panose="02020603050405020304" pitchFamily="18" charset="0"/>
              </a:rPr>
              <a:t>Population </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marR="304800" lvl="0" indent="-342900">
              <a:lnSpc>
                <a:spcPct val="150000"/>
              </a:lnSpc>
              <a:spcAft>
                <a:spcPts val="0"/>
              </a:spcAft>
              <a:buFont typeface="Arial" panose="020B0604020202020204" pitchFamily="34" charset="0"/>
              <a:buChar char="•"/>
              <a:tabLst>
                <a:tab pos="457200" algn="l"/>
              </a:tabLst>
            </a:pPr>
            <a:r>
              <a:rPr lang="en-GB" dirty="0">
                <a:solidFill>
                  <a:srgbClr val="000000"/>
                </a:solidFill>
                <a:latin typeface="&amp;quot"/>
                <a:ea typeface="Times New Roman" panose="02020603050405020304" pitchFamily="18" charset="0"/>
                <a:cs typeface="Times New Roman" panose="02020603050405020304" pitchFamily="18" charset="0"/>
              </a:rPr>
              <a:t>Demographics </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marR="304800" lvl="0" indent="-342900">
              <a:lnSpc>
                <a:spcPct val="150000"/>
              </a:lnSpc>
              <a:spcAft>
                <a:spcPts val="0"/>
              </a:spcAft>
              <a:buFont typeface="Arial" panose="020B0604020202020204" pitchFamily="34" charset="0"/>
              <a:buChar char="•"/>
              <a:tabLst>
                <a:tab pos="457200" algn="l"/>
              </a:tabLst>
            </a:pPr>
            <a:r>
              <a:rPr lang="en-GB" dirty="0">
                <a:solidFill>
                  <a:srgbClr val="000000"/>
                </a:solidFill>
                <a:latin typeface="&amp;quot"/>
                <a:ea typeface="Times New Roman" panose="02020603050405020304" pitchFamily="18" charset="0"/>
                <a:cs typeface="Times New Roman" panose="02020603050405020304" pitchFamily="18" charset="0"/>
              </a:rPr>
              <a:t>Location of the Whole sale markets (Ex: Meat, Vegetables etc.) so that ingredients can be purchased fresh to maintain quality and cost?</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marR="304800" lvl="0" indent="-342900">
              <a:lnSpc>
                <a:spcPct val="150000"/>
              </a:lnSpc>
              <a:spcAft>
                <a:spcPts val="0"/>
              </a:spcAft>
              <a:buFont typeface="Arial" panose="020B0604020202020204" pitchFamily="34" charset="0"/>
              <a:buChar char="•"/>
              <a:tabLst>
                <a:tab pos="457200" algn="l"/>
              </a:tabLst>
            </a:pPr>
            <a:r>
              <a:rPr lang="en-GB" dirty="0">
                <a:solidFill>
                  <a:srgbClr val="000000"/>
                </a:solidFill>
                <a:latin typeface="&amp;quot"/>
                <a:ea typeface="Times New Roman" panose="02020603050405020304" pitchFamily="18" charset="0"/>
                <a:cs typeface="Times New Roman" panose="02020603050405020304" pitchFamily="18" charset="0"/>
              </a:rPr>
              <a:t>Nearby Venues in the Neighbourhoods of the borough </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marR="304800" lvl="0" indent="-342900">
              <a:lnSpc>
                <a:spcPct val="150000"/>
              </a:lnSpc>
              <a:spcAft>
                <a:spcPts val="0"/>
              </a:spcAft>
              <a:buFont typeface="Arial" panose="020B0604020202020204" pitchFamily="34" charset="0"/>
              <a:buChar char="•"/>
              <a:tabLst>
                <a:tab pos="457200" algn="l"/>
              </a:tabLst>
            </a:pPr>
            <a:r>
              <a:rPr lang="en-GB" dirty="0">
                <a:solidFill>
                  <a:srgbClr val="000000"/>
                </a:solidFill>
                <a:latin typeface="&amp;quot"/>
                <a:ea typeface="Times New Roman" panose="02020603050405020304" pitchFamily="18" charset="0"/>
                <a:cs typeface="Times New Roman" panose="02020603050405020304" pitchFamily="18" charset="0"/>
              </a:rPr>
              <a:t>competitors in that location? </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marR="304800" lvl="0" indent="-342900">
              <a:lnSpc>
                <a:spcPct val="150000"/>
              </a:lnSpc>
              <a:spcAft>
                <a:spcPts val="0"/>
              </a:spcAft>
              <a:buFont typeface="Arial" panose="020B0604020202020204" pitchFamily="34" charset="0"/>
              <a:buChar char="•"/>
              <a:tabLst>
                <a:tab pos="457200" algn="l"/>
              </a:tabLst>
            </a:pPr>
            <a:r>
              <a:rPr lang="en-GB" dirty="0">
                <a:solidFill>
                  <a:srgbClr val="000000"/>
                </a:solidFill>
                <a:latin typeface="&amp;quot"/>
                <a:ea typeface="Times New Roman" panose="02020603050405020304" pitchFamily="18" charset="0"/>
                <a:cs typeface="Times New Roman" panose="02020603050405020304" pitchFamily="18" charset="0"/>
              </a:rPr>
              <a:t>Cuisine served by the competitors </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marR="304800" lvl="0" indent="-342900">
              <a:lnSpc>
                <a:spcPct val="150000"/>
              </a:lnSpc>
              <a:spcAft>
                <a:spcPts val="0"/>
              </a:spcAft>
              <a:buFont typeface="Arial" panose="020B0604020202020204" pitchFamily="34" charset="0"/>
              <a:buChar char="•"/>
              <a:tabLst>
                <a:tab pos="457200" algn="l"/>
              </a:tabLst>
            </a:pPr>
            <a:r>
              <a:rPr lang="en-GB" dirty="0">
                <a:solidFill>
                  <a:srgbClr val="000000"/>
                </a:solidFill>
                <a:latin typeface="&amp;quot"/>
                <a:ea typeface="Times New Roman" panose="02020603050405020304" pitchFamily="18" charset="0"/>
                <a:cs typeface="Times New Roman" panose="02020603050405020304" pitchFamily="18" charset="0"/>
              </a:rPr>
              <a:t>Segmentation of the Borough </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marR="304800" lvl="0" indent="-342900">
              <a:lnSpc>
                <a:spcPct val="150000"/>
              </a:lnSpc>
              <a:spcAft>
                <a:spcPts val="0"/>
              </a:spcAft>
              <a:buFont typeface="Arial" panose="020B0604020202020204" pitchFamily="34" charset="0"/>
              <a:buChar char="•"/>
              <a:tabLst>
                <a:tab pos="457200" algn="l"/>
              </a:tabLst>
            </a:pPr>
            <a:r>
              <a:rPr lang="en-GB" dirty="0">
                <a:solidFill>
                  <a:srgbClr val="000000"/>
                </a:solidFill>
                <a:latin typeface="&amp;quot"/>
                <a:ea typeface="Times New Roman" panose="02020603050405020304" pitchFamily="18" charset="0"/>
                <a:cs typeface="Times New Roman" panose="02020603050405020304" pitchFamily="18" charset="0"/>
              </a:rPr>
              <a:t>Market information (Untapped / Tapped)</a:t>
            </a:r>
            <a:endParaRPr lang="en-GB" sz="2800" dirty="0">
              <a:solidFill>
                <a:srgbClr val="FFFFFF"/>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52892BB-08FA-4F62-A226-A87724CEA35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839200" y="1133474"/>
            <a:ext cx="3352800" cy="5138731"/>
          </a:xfrm>
          <a:prstGeom prst="rect">
            <a:avLst/>
          </a:prstGeom>
        </p:spPr>
      </p:pic>
    </p:spTree>
    <p:extLst>
      <p:ext uri="{BB962C8B-B14F-4D97-AF65-F5344CB8AC3E}">
        <p14:creationId xmlns:p14="http://schemas.microsoft.com/office/powerpoint/2010/main" val="1561760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02A6C1-AF56-4CD7-B099-D18FA65D83FB}"/>
              </a:ext>
            </a:extLst>
          </p:cNvPr>
          <p:cNvSpPr txBox="1"/>
          <p:nvPr/>
        </p:nvSpPr>
        <p:spPr>
          <a:xfrm>
            <a:off x="1295400" y="247650"/>
            <a:ext cx="9982200" cy="523220"/>
          </a:xfrm>
          <a:prstGeom prst="rect">
            <a:avLst/>
          </a:prstGeom>
          <a:noFill/>
        </p:spPr>
        <p:txBody>
          <a:bodyPr wrap="square" rtlCol="0">
            <a:spAutoFit/>
          </a:bodyPr>
          <a:lstStyle/>
          <a:p>
            <a:pPr algn="ctr"/>
            <a:r>
              <a:rPr lang="en-GB" sz="2800" b="1" dirty="0">
                <a:solidFill>
                  <a:srgbClr val="FF0000"/>
                </a:solidFill>
              </a:rPr>
              <a:t>DATA SETS USED FOR THE ANALYSIS</a:t>
            </a:r>
          </a:p>
        </p:txBody>
      </p:sp>
      <p:sp>
        <p:nvSpPr>
          <p:cNvPr id="3" name="Rectangle 2">
            <a:extLst>
              <a:ext uri="{FF2B5EF4-FFF2-40B4-BE49-F238E27FC236}">
                <a16:creationId xmlns:a16="http://schemas.microsoft.com/office/drawing/2014/main" id="{51C3DC1A-1542-4A4C-8E90-AFACE320D90C}"/>
              </a:ext>
            </a:extLst>
          </p:cNvPr>
          <p:cNvSpPr/>
          <p:nvPr/>
        </p:nvSpPr>
        <p:spPr>
          <a:xfrm>
            <a:off x="1152524" y="1130333"/>
            <a:ext cx="9982199" cy="1818190"/>
          </a:xfrm>
          <a:prstGeom prst="rect">
            <a:avLst/>
          </a:prstGeom>
        </p:spPr>
        <p:txBody>
          <a:bodyPr wrap="square">
            <a:spAutoFit/>
          </a:bodyPr>
          <a:lstStyle/>
          <a:p>
            <a:pPr>
              <a:lnSpc>
                <a:spcPct val="115000"/>
              </a:lnSpc>
              <a:spcAft>
                <a:spcPts val="0"/>
              </a:spcAft>
            </a:pPr>
            <a:r>
              <a:rPr lang="en-GB" b="1" dirty="0">
                <a:solidFill>
                  <a:srgbClr val="000000"/>
                </a:solidFill>
                <a:latin typeface="&amp;quot"/>
                <a:ea typeface="Times New Roman" panose="02020603050405020304" pitchFamily="18" charset="0"/>
                <a:cs typeface="Times New Roman" panose="02020603050405020304" pitchFamily="18" charset="0"/>
              </a:rPr>
              <a:t>Dataset1</a:t>
            </a:r>
            <a:r>
              <a:rPr lang="en-GB" dirty="0">
                <a:solidFill>
                  <a:srgbClr val="000000"/>
                </a:solidFill>
                <a:latin typeface="&amp;quot"/>
                <a:ea typeface="Times New Roman" panose="02020603050405020304" pitchFamily="18" charset="0"/>
                <a:cs typeface="Times New Roman" panose="02020603050405020304" pitchFamily="18" charset="0"/>
              </a:rPr>
              <a:t>: Neighborhood has a total of 5 boroughs and 306 neighbourhoods. In order to segment the neighbourhoods and explore them, we will essentially need a dataset that contains the 5 boroughs and the neighbourhoods that exist in each borough as well as the latitude and longitude coordinates of each neighborhood. This dataset has been sourced from the following Link.</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Bef>
                <a:spcPts val="1200"/>
              </a:spcBef>
              <a:spcAft>
                <a:spcPts val="0"/>
              </a:spcAft>
            </a:pPr>
            <a:r>
              <a:rPr lang="en-GB" dirty="0">
                <a:solidFill>
                  <a:srgbClr val="000000"/>
                </a:solidFill>
                <a:latin typeface="&amp;quot"/>
                <a:ea typeface="Times New Roman" panose="02020603050405020304" pitchFamily="18" charset="0"/>
                <a:cs typeface="Times New Roman" panose="02020603050405020304" pitchFamily="18" charset="0"/>
              </a:rPr>
              <a:t>Link to the dataset: </a:t>
            </a:r>
            <a:r>
              <a:rPr lang="en-GB" u="sng" dirty="0">
                <a:solidFill>
                  <a:srgbClr val="337AB7"/>
                </a:solidFill>
                <a:latin typeface="&amp;quot"/>
                <a:ea typeface="Times New Roman" panose="02020603050405020304" pitchFamily="18" charset="0"/>
                <a:cs typeface="Times New Roman" panose="02020603050405020304" pitchFamily="18" charset="0"/>
                <a:hlinkClick r:id="rId2"/>
              </a:rPr>
              <a:t>https://geo.nyu.edu/catalog/nyu_2451_34572</a:t>
            </a:r>
            <a:endParaRPr lang="en-GB" sz="2800" dirty="0">
              <a:solidFill>
                <a:srgbClr val="FFFFFF"/>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597CA88-77DF-4A7D-837C-F4A6F7610580}"/>
              </a:ext>
            </a:extLst>
          </p:cNvPr>
          <p:cNvPicPr/>
          <p:nvPr/>
        </p:nvPicPr>
        <p:blipFill>
          <a:blip r:embed="rId3"/>
          <a:stretch>
            <a:fillRect/>
          </a:stretch>
        </p:blipFill>
        <p:spPr>
          <a:xfrm>
            <a:off x="1295399" y="3429000"/>
            <a:ext cx="7248525" cy="2876550"/>
          </a:xfrm>
          <a:prstGeom prst="rect">
            <a:avLst/>
          </a:prstGeom>
        </p:spPr>
      </p:pic>
    </p:spTree>
    <p:extLst>
      <p:ext uri="{BB962C8B-B14F-4D97-AF65-F5344CB8AC3E}">
        <p14:creationId xmlns:p14="http://schemas.microsoft.com/office/powerpoint/2010/main" val="1363375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02A6C1-AF56-4CD7-B099-D18FA65D83FB}"/>
              </a:ext>
            </a:extLst>
          </p:cNvPr>
          <p:cNvSpPr txBox="1"/>
          <p:nvPr/>
        </p:nvSpPr>
        <p:spPr>
          <a:xfrm>
            <a:off x="1295400" y="247650"/>
            <a:ext cx="9982200" cy="523220"/>
          </a:xfrm>
          <a:prstGeom prst="rect">
            <a:avLst/>
          </a:prstGeom>
          <a:noFill/>
        </p:spPr>
        <p:txBody>
          <a:bodyPr wrap="square" rtlCol="0">
            <a:spAutoFit/>
          </a:bodyPr>
          <a:lstStyle/>
          <a:p>
            <a:pPr algn="ctr"/>
            <a:r>
              <a:rPr lang="en-GB" sz="2800" b="1" dirty="0">
                <a:solidFill>
                  <a:srgbClr val="FF0000"/>
                </a:solidFill>
              </a:rPr>
              <a:t>DATA SETS USED FOR THE ANALYSIS</a:t>
            </a:r>
          </a:p>
        </p:txBody>
      </p:sp>
      <p:sp>
        <p:nvSpPr>
          <p:cNvPr id="2" name="Rectangle 1">
            <a:extLst>
              <a:ext uri="{FF2B5EF4-FFF2-40B4-BE49-F238E27FC236}">
                <a16:creationId xmlns:a16="http://schemas.microsoft.com/office/drawing/2014/main" id="{44B7B6C5-322C-4F8F-AD52-5D5D3F6D5F49}"/>
              </a:ext>
            </a:extLst>
          </p:cNvPr>
          <p:cNvSpPr/>
          <p:nvPr/>
        </p:nvSpPr>
        <p:spPr>
          <a:xfrm>
            <a:off x="1295399" y="1101424"/>
            <a:ext cx="7972425" cy="1345753"/>
          </a:xfrm>
          <a:prstGeom prst="rect">
            <a:avLst/>
          </a:prstGeom>
        </p:spPr>
        <p:txBody>
          <a:bodyPr wrap="square">
            <a:spAutoFit/>
          </a:bodyPr>
          <a:lstStyle/>
          <a:p>
            <a:pPr>
              <a:lnSpc>
                <a:spcPct val="115000"/>
              </a:lnSpc>
              <a:spcAft>
                <a:spcPts val="0"/>
              </a:spcAft>
            </a:pPr>
            <a:r>
              <a:rPr lang="en-GB" b="1" dirty="0">
                <a:solidFill>
                  <a:srgbClr val="000000"/>
                </a:solidFill>
                <a:latin typeface="&amp;quot"/>
                <a:ea typeface="Times New Roman" panose="02020603050405020304" pitchFamily="18" charset="0"/>
                <a:cs typeface="Times New Roman" panose="02020603050405020304" pitchFamily="18" charset="0"/>
              </a:rPr>
              <a:t>Dataset2</a:t>
            </a:r>
            <a:r>
              <a:rPr lang="en-GB" dirty="0">
                <a:solidFill>
                  <a:srgbClr val="000000"/>
                </a:solidFill>
                <a:latin typeface="&amp;quot"/>
                <a:ea typeface="Times New Roman" panose="02020603050405020304" pitchFamily="18" charset="0"/>
                <a:cs typeface="Times New Roman" panose="02020603050405020304" pitchFamily="18" charset="0"/>
              </a:rPr>
              <a:t>: Second data which will be used is the DOHMH Farmers Markets dataset. In this we will be using the data of Farmers Markets.</a:t>
            </a:r>
          </a:p>
          <a:p>
            <a:pPr>
              <a:lnSpc>
                <a:spcPct val="115000"/>
              </a:lnSpc>
              <a:spcAft>
                <a:spcPts val="0"/>
              </a:spcAft>
            </a:pPr>
            <a:endParaRPr lang="en-GB" dirty="0">
              <a:solidFill>
                <a:srgbClr val="000000"/>
              </a:solidFill>
              <a:latin typeface="&amp;quot"/>
              <a:ea typeface="Times New Roman" panose="02020603050405020304" pitchFamily="18" charset="0"/>
              <a:cs typeface="Times New Roman" panose="02020603050405020304" pitchFamily="18" charset="0"/>
            </a:endParaRPr>
          </a:p>
          <a:p>
            <a:pPr>
              <a:lnSpc>
                <a:spcPct val="115000"/>
              </a:lnSpc>
              <a:spcAft>
                <a:spcPts val="0"/>
              </a:spcAft>
            </a:pPr>
            <a:r>
              <a:rPr lang="en-GB" dirty="0">
                <a:solidFill>
                  <a:srgbClr val="000000"/>
                </a:solidFill>
                <a:latin typeface="&amp;quot"/>
                <a:ea typeface="Times New Roman" panose="02020603050405020304" pitchFamily="18" charset="0"/>
                <a:cs typeface="Times New Roman" panose="02020603050405020304" pitchFamily="18" charset="0"/>
              </a:rPr>
              <a:t> </a:t>
            </a:r>
            <a:r>
              <a:rPr lang="en-GB" u="sng" dirty="0">
                <a:solidFill>
                  <a:srgbClr val="337AB7"/>
                </a:solidFill>
                <a:latin typeface="&amp;quot"/>
                <a:ea typeface="Times New Roman" panose="02020603050405020304" pitchFamily="18" charset="0"/>
                <a:cs typeface="Times New Roman" panose="02020603050405020304" pitchFamily="18" charset="0"/>
                <a:hlinkClick r:id="rId2"/>
              </a:rPr>
              <a:t>https://data.cityofnewyork.us/dataset/DOHMH-Farmers-Markets/8vwk-6iz2</a:t>
            </a:r>
            <a:endParaRPr lang="en-GB" sz="2800" dirty="0">
              <a:solidFill>
                <a:srgbClr val="FFFFFF"/>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2A24951-D934-44FD-8901-770B6EBD6BD5}"/>
              </a:ext>
            </a:extLst>
          </p:cNvPr>
          <p:cNvPicPr/>
          <p:nvPr/>
        </p:nvPicPr>
        <p:blipFill>
          <a:blip r:embed="rId3"/>
          <a:stretch>
            <a:fillRect/>
          </a:stretch>
        </p:blipFill>
        <p:spPr>
          <a:xfrm>
            <a:off x="1295399" y="2767858"/>
            <a:ext cx="9410701" cy="3509117"/>
          </a:xfrm>
          <a:prstGeom prst="rect">
            <a:avLst/>
          </a:prstGeom>
        </p:spPr>
      </p:pic>
    </p:spTree>
    <p:extLst>
      <p:ext uri="{BB962C8B-B14F-4D97-AF65-F5344CB8AC3E}">
        <p14:creationId xmlns:p14="http://schemas.microsoft.com/office/powerpoint/2010/main" val="2095672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02A6C1-AF56-4CD7-B099-D18FA65D83FB}"/>
              </a:ext>
            </a:extLst>
          </p:cNvPr>
          <p:cNvSpPr txBox="1"/>
          <p:nvPr/>
        </p:nvSpPr>
        <p:spPr>
          <a:xfrm>
            <a:off x="1295400" y="247650"/>
            <a:ext cx="9982200" cy="523220"/>
          </a:xfrm>
          <a:prstGeom prst="rect">
            <a:avLst/>
          </a:prstGeom>
          <a:noFill/>
        </p:spPr>
        <p:txBody>
          <a:bodyPr wrap="square" rtlCol="0">
            <a:spAutoFit/>
          </a:bodyPr>
          <a:lstStyle/>
          <a:p>
            <a:pPr algn="ctr"/>
            <a:r>
              <a:rPr lang="en-GB" sz="2800" b="1" dirty="0">
                <a:solidFill>
                  <a:srgbClr val="FF0000"/>
                </a:solidFill>
              </a:rPr>
              <a:t>DATA SETS USED FOR THE ANALYSIS</a:t>
            </a:r>
          </a:p>
        </p:txBody>
      </p:sp>
      <p:sp>
        <p:nvSpPr>
          <p:cNvPr id="3" name="Rectangle 2">
            <a:extLst>
              <a:ext uri="{FF2B5EF4-FFF2-40B4-BE49-F238E27FC236}">
                <a16:creationId xmlns:a16="http://schemas.microsoft.com/office/drawing/2014/main" id="{CF711B4C-2A17-448A-9E81-BB15654990CA}"/>
              </a:ext>
            </a:extLst>
          </p:cNvPr>
          <p:cNvSpPr/>
          <p:nvPr/>
        </p:nvSpPr>
        <p:spPr>
          <a:xfrm>
            <a:off x="1295400" y="1097208"/>
            <a:ext cx="9829800" cy="4414285"/>
          </a:xfrm>
          <a:prstGeom prst="rect">
            <a:avLst/>
          </a:prstGeom>
        </p:spPr>
        <p:txBody>
          <a:bodyPr wrap="square">
            <a:spAutoFit/>
          </a:bodyPr>
          <a:lstStyle/>
          <a:p>
            <a:pPr>
              <a:lnSpc>
                <a:spcPct val="115000"/>
              </a:lnSpc>
              <a:spcAft>
                <a:spcPts val="0"/>
              </a:spcAft>
            </a:pPr>
            <a:r>
              <a:rPr lang="en-GB" b="1" dirty="0">
                <a:solidFill>
                  <a:srgbClr val="000000"/>
                </a:solidFill>
                <a:latin typeface="&amp;quot"/>
                <a:ea typeface="Times New Roman" panose="02020603050405020304" pitchFamily="18" charset="0"/>
                <a:cs typeface="Times New Roman" panose="02020603050405020304" pitchFamily="18" charset="0"/>
              </a:rPr>
              <a:t>Dataset3</a:t>
            </a:r>
            <a:r>
              <a:rPr lang="en-GB" dirty="0">
                <a:solidFill>
                  <a:srgbClr val="000000"/>
                </a:solidFill>
                <a:latin typeface="&amp;quot"/>
                <a:ea typeface="Times New Roman" panose="02020603050405020304" pitchFamily="18" charset="0"/>
                <a:cs typeface="Times New Roman" panose="02020603050405020304" pitchFamily="18" charset="0"/>
              </a:rPr>
              <a:t>: Data from Wikipedia links mentioned sourced to gather the information on the below:</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marR="304800" lvl="0" indent="-342900">
              <a:lnSpc>
                <a:spcPct val="150000"/>
              </a:lnSpc>
              <a:spcAft>
                <a:spcPts val="0"/>
              </a:spcAft>
              <a:buFont typeface="Arial" panose="020B0604020202020204" pitchFamily="34" charset="0"/>
              <a:buChar char="•"/>
              <a:tabLst>
                <a:tab pos="457200" algn="l"/>
              </a:tabLst>
            </a:pPr>
            <a:r>
              <a:rPr lang="en-GB" dirty="0">
                <a:solidFill>
                  <a:srgbClr val="000000"/>
                </a:solidFill>
                <a:latin typeface="&amp;quot"/>
                <a:ea typeface="Times New Roman" panose="02020603050405020304" pitchFamily="18" charset="0"/>
                <a:cs typeface="Times New Roman" panose="02020603050405020304" pitchFamily="18" charset="0"/>
              </a:rPr>
              <a:t>Population </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marR="304800" lvl="0" indent="-342900">
              <a:lnSpc>
                <a:spcPct val="150000"/>
              </a:lnSpc>
              <a:spcAft>
                <a:spcPts val="0"/>
              </a:spcAft>
              <a:buFont typeface="Arial" panose="020B0604020202020204" pitchFamily="34" charset="0"/>
              <a:buChar char="•"/>
              <a:tabLst>
                <a:tab pos="457200" algn="l"/>
              </a:tabLst>
            </a:pPr>
            <a:r>
              <a:rPr lang="en-GB" dirty="0">
                <a:solidFill>
                  <a:srgbClr val="000000"/>
                </a:solidFill>
                <a:latin typeface="&amp;quot"/>
                <a:ea typeface="Times New Roman" panose="02020603050405020304" pitchFamily="18" charset="0"/>
                <a:cs typeface="Times New Roman" panose="02020603050405020304" pitchFamily="18" charset="0"/>
              </a:rPr>
              <a:t>Demographics </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marR="304800" lvl="0" indent="-342900">
              <a:lnSpc>
                <a:spcPct val="150000"/>
              </a:lnSpc>
              <a:spcAft>
                <a:spcPts val="0"/>
              </a:spcAft>
              <a:buFont typeface="Arial" panose="020B0604020202020204" pitchFamily="34" charset="0"/>
              <a:buChar char="•"/>
              <a:tabLst>
                <a:tab pos="457200" algn="l"/>
              </a:tabLst>
            </a:pPr>
            <a:r>
              <a:rPr lang="en-GB" dirty="0">
                <a:solidFill>
                  <a:srgbClr val="000000"/>
                </a:solidFill>
                <a:latin typeface="&amp;quot"/>
                <a:ea typeface="Times New Roman" panose="02020603050405020304" pitchFamily="18" charset="0"/>
                <a:cs typeface="Times New Roman" panose="02020603050405020304" pitchFamily="18" charset="0"/>
              </a:rPr>
              <a:t>Cuisine of New York city</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marR="304800" lvl="0" indent="-342900">
              <a:lnSpc>
                <a:spcPct val="150000"/>
              </a:lnSpc>
              <a:spcAft>
                <a:spcPts val="0"/>
              </a:spcAft>
              <a:buFont typeface="Arial" panose="020B0604020202020204" pitchFamily="34" charset="0"/>
              <a:buChar char="•"/>
              <a:tabLst>
                <a:tab pos="457200" algn="l"/>
              </a:tabLst>
            </a:pPr>
            <a:r>
              <a:rPr lang="en-GB" dirty="0">
                <a:solidFill>
                  <a:srgbClr val="000000"/>
                </a:solidFill>
                <a:latin typeface="&amp;quot"/>
                <a:ea typeface="Times New Roman" panose="02020603050405020304" pitchFamily="18" charset="0"/>
                <a:cs typeface="Times New Roman" panose="02020603050405020304" pitchFamily="18" charset="0"/>
              </a:rPr>
              <a:t>List of Michelin Stared Restaurants in the city</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Bef>
                <a:spcPts val="1200"/>
              </a:spcBef>
              <a:spcAft>
                <a:spcPts val="0"/>
              </a:spcAft>
            </a:pPr>
            <a:r>
              <a:rPr lang="en-GB" u="sng" dirty="0">
                <a:solidFill>
                  <a:srgbClr val="337AB7"/>
                </a:solidFill>
                <a:latin typeface="&amp;quot"/>
                <a:ea typeface="Times New Roman" panose="02020603050405020304" pitchFamily="18" charset="0"/>
                <a:cs typeface="Times New Roman" panose="02020603050405020304" pitchFamily="18" charset="0"/>
                <a:hlinkClick r:id="rId2"/>
              </a:rPr>
              <a:t>https://en.wikipedia.org/wiki/New_York_City</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Bef>
                <a:spcPts val="1200"/>
              </a:spcBef>
              <a:spcAft>
                <a:spcPts val="0"/>
              </a:spcAft>
            </a:pPr>
            <a:r>
              <a:rPr lang="en-GB" u="sng" dirty="0">
                <a:solidFill>
                  <a:srgbClr val="337AB7"/>
                </a:solidFill>
                <a:latin typeface="&amp;quot"/>
                <a:ea typeface="Times New Roman" panose="02020603050405020304" pitchFamily="18" charset="0"/>
                <a:cs typeface="Times New Roman" panose="02020603050405020304" pitchFamily="18" charset="0"/>
                <a:hlinkClick r:id="rId3"/>
              </a:rPr>
              <a:t>https://en.wikipedia.org/wiki/Economy_of_New_York_City</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Bef>
                <a:spcPts val="1200"/>
              </a:spcBef>
              <a:spcAft>
                <a:spcPts val="0"/>
              </a:spcAft>
            </a:pPr>
            <a:r>
              <a:rPr lang="en-GB" u="sng" dirty="0">
                <a:solidFill>
                  <a:srgbClr val="337AB7"/>
                </a:solidFill>
                <a:latin typeface="&amp;quot"/>
                <a:ea typeface="Times New Roman" panose="02020603050405020304" pitchFamily="18" charset="0"/>
                <a:cs typeface="Times New Roman" panose="02020603050405020304" pitchFamily="18" charset="0"/>
                <a:hlinkClick r:id="rId4"/>
              </a:rPr>
              <a:t>https://en.wikipedia.org/wiki/Portal:New_York_City</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Bef>
                <a:spcPts val="1200"/>
              </a:spcBef>
              <a:spcAft>
                <a:spcPts val="0"/>
              </a:spcAft>
            </a:pPr>
            <a:r>
              <a:rPr lang="en-GB" u="sng" dirty="0">
                <a:solidFill>
                  <a:srgbClr val="337AB7"/>
                </a:solidFill>
                <a:latin typeface="&amp;quot"/>
                <a:ea typeface="Times New Roman" panose="02020603050405020304" pitchFamily="18" charset="0"/>
                <a:cs typeface="Times New Roman" panose="02020603050405020304" pitchFamily="18" charset="0"/>
                <a:hlinkClick r:id="rId5"/>
              </a:rPr>
              <a:t>https://en.wikipedia.org/wiki/Cuisine_of_New_York_City</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Bef>
                <a:spcPts val="1200"/>
              </a:spcBef>
              <a:spcAft>
                <a:spcPts val="0"/>
              </a:spcAft>
            </a:pPr>
            <a:r>
              <a:rPr lang="en-GB" u="sng" dirty="0">
                <a:solidFill>
                  <a:srgbClr val="337AB7"/>
                </a:solidFill>
                <a:latin typeface="&amp;quot"/>
                <a:ea typeface="Times New Roman" panose="02020603050405020304" pitchFamily="18" charset="0"/>
                <a:cs typeface="Times New Roman" panose="02020603050405020304" pitchFamily="18" charset="0"/>
                <a:hlinkClick r:id="rId6"/>
              </a:rPr>
              <a:t>https://en.wikipedia.org/wiki/List_of_Michelin_starred_restaurants_in_New_York_City</a:t>
            </a:r>
            <a:endParaRPr lang="en-GB" sz="2800" dirty="0">
              <a:solidFill>
                <a:srgbClr val="FFFFFF"/>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502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02A6C1-AF56-4CD7-B099-D18FA65D83FB}"/>
              </a:ext>
            </a:extLst>
          </p:cNvPr>
          <p:cNvSpPr txBox="1"/>
          <p:nvPr/>
        </p:nvSpPr>
        <p:spPr>
          <a:xfrm>
            <a:off x="1295400" y="247650"/>
            <a:ext cx="9982200" cy="523220"/>
          </a:xfrm>
          <a:prstGeom prst="rect">
            <a:avLst/>
          </a:prstGeom>
          <a:noFill/>
        </p:spPr>
        <p:txBody>
          <a:bodyPr wrap="square" rtlCol="0">
            <a:spAutoFit/>
          </a:bodyPr>
          <a:lstStyle/>
          <a:p>
            <a:pPr algn="ctr"/>
            <a:r>
              <a:rPr lang="en-GB" sz="2800" b="1" dirty="0">
                <a:solidFill>
                  <a:srgbClr val="FF0000"/>
                </a:solidFill>
              </a:rPr>
              <a:t>DATA SETS USED FOR THE ANALYSIS</a:t>
            </a:r>
          </a:p>
        </p:txBody>
      </p:sp>
      <p:sp>
        <p:nvSpPr>
          <p:cNvPr id="2" name="Rectangle 1">
            <a:extLst>
              <a:ext uri="{FF2B5EF4-FFF2-40B4-BE49-F238E27FC236}">
                <a16:creationId xmlns:a16="http://schemas.microsoft.com/office/drawing/2014/main" id="{3CC29972-1BD2-42D0-8062-98CC9CC7F7AE}"/>
              </a:ext>
            </a:extLst>
          </p:cNvPr>
          <p:cNvSpPr/>
          <p:nvPr/>
        </p:nvSpPr>
        <p:spPr>
          <a:xfrm>
            <a:off x="1295399" y="1175307"/>
            <a:ext cx="10048875" cy="1818190"/>
          </a:xfrm>
          <a:prstGeom prst="rect">
            <a:avLst/>
          </a:prstGeom>
        </p:spPr>
        <p:txBody>
          <a:bodyPr wrap="square">
            <a:spAutoFit/>
          </a:bodyPr>
          <a:lstStyle/>
          <a:p>
            <a:pPr>
              <a:lnSpc>
                <a:spcPct val="115000"/>
              </a:lnSpc>
              <a:spcAft>
                <a:spcPts val="0"/>
              </a:spcAft>
            </a:pPr>
            <a:r>
              <a:rPr lang="en-GB" b="1" dirty="0">
                <a:solidFill>
                  <a:srgbClr val="000000"/>
                </a:solidFill>
                <a:latin typeface="&amp;quot"/>
                <a:ea typeface="Times New Roman" panose="02020603050405020304" pitchFamily="18" charset="0"/>
                <a:cs typeface="Times New Roman" panose="02020603050405020304" pitchFamily="18" charset="0"/>
              </a:rPr>
              <a:t>Dataset4</a:t>
            </a:r>
            <a:r>
              <a:rPr lang="en-GB" dirty="0">
                <a:solidFill>
                  <a:srgbClr val="000000"/>
                </a:solidFill>
                <a:latin typeface="&amp;quot"/>
                <a:ea typeface="Times New Roman" panose="02020603050405020304" pitchFamily="18" charset="0"/>
                <a:cs typeface="Times New Roman" panose="02020603050405020304" pitchFamily="18" charset="0"/>
              </a:rPr>
              <a:t>: A data set will be constructed by using Foursquare API. New York city geographical coordinates data will be used as an input to secure the venues information for each neighborhood of the Boroughs. This dataset then will be further segmented and clustered for analysis by using Machine learning algorithms.</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a:lnSpc>
                <a:spcPct val="115000"/>
              </a:lnSpc>
              <a:spcBef>
                <a:spcPts val="1200"/>
              </a:spcBef>
              <a:spcAft>
                <a:spcPts val="0"/>
              </a:spcAft>
            </a:pPr>
            <a:r>
              <a:rPr lang="en-GB" dirty="0">
                <a:solidFill>
                  <a:srgbClr val="000000"/>
                </a:solidFill>
                <a:latin typeface="&amp;quot"/>
                <a:ea typeface="Times New Roman" panose="02020603050405020304" pitchFamily="18" charset="0"/>
                <a:cs typeface="Times New Roman" panose="02020603050405020304" pitchFamily="18" charset="0"/>
              </a:rPr>
              <a:t>Foursquare API URL = </a:t>
            </a:r>
            <a:r>
              <a:rPr lang="en-GB" u="sng" dirty="0">
                <a:solidFill>
                  <a:srgbClr val="337AB7"/>
                </a:solidFill>
                <a:latin typeface="&amp;quot"/>
                <a:ea typeface="Times New Roman" panose="02020603050405020304" pitchFamily="18" charset="0"/>
                <a:cs typeface="Times New Roman" panose="02020603050405020304" pitchFamily="18" charset="0"/>
                <a:hlinkClick r:id="rId2"/>
              </a:rPr>
              <a:t>https://api.foursquare.com/v2/venues/explore</a:t>
            </a:r>
            <a:endParaRPr lang="en-GB" sz="2800" dirty="0">
              <a:solidFill>
                <a:srgbClr val="FFFFFF"/>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B020791-AEA8-4E97-9302-095DC2F966AF}"/>
              </a:ext>
            </a:extLst>
          </p:cNvPr>
          <p:cNvPicPr/>
          <p:nvPr/>
        </p:nvPicPr>
        <p:blipFill>
          <a:blip r:embed="rId3"/>
          <a:stretch>
            <a:fillRect/>
          </a:stretch>
        </p:blipFill>
        <p:spPr>
          <a:xfrm>
            <a:off x="1371600" y="3216958"/>
            <a:ext cx="10125076" cy="2993341"/>
          </a:xfrm>
          <a:prstGeom prst="rect">
            <a:avLst/>
          </a:prstGeom>
        </p:spPr>
      </p:pic>
    </p:spTree>
    <p:extLst>
      <p:ext uri="{BB962C8B-B14F-4D97-AF65-F5344CB8AC3E}">
        <p14:creationId xmlns:p14="http://schemas.microsoft.com/office/powerpoint/2010/main" val="1776602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02A6C1-AF56-4CD7-B099-D18FA65D83FB}"/>
              </a:ext>
            </a:extLst>
          </p:cNvPr>
          <p:cNvSpPr txBox="1"/>
          <p:nvPr/>
        </p:nvSpPr>
        <p:spPr>
          <a:xfrm>
            <a:off x="1362075" y="574731"/>
            <a:ext cx="9982200" cy="461665"/>
          </a:xfrm>
          <a:prstGeom prst="rect">
            <a:avLst/>
          </a:prstGeom>
          <a:noFill/>
        </p:spPr>
        <p:txBody>
          <a:bodyPr wrap="square" rtlCol="0">
            <a:spAutoFit/>
          </a:bodyPr>
          <a:lstStyle/>
          <a:p>
            <a:pPr algn="ctr"/>
            <a:r>
              <a:rPr lang="en-GB" sz="2400" b="1" dirty="0">
                <a:solidFill>
                  <a:srgbClr val="FF0000"/>
                </a:solidFill>
              </a:rPr>
              <a:t>METHODOLOGY - GEOGRAPHICAL CO-ORDINATES OF NEW YORK CITY </a:t>
            </a:r>
          </a:p>
        </p:txBody>
      </p:sp>
      <p:sp>
        <p:nvSpPr>
          <p:cNvPr id="3" name="Rectangle 2">
            <a:extLst>
              <a:ext uri="{FF2B5EF4-FFF2-40B4-BE49-F238E27FC236}">
                <a16:creationId xmlns:a16="http://schemas.microsoft.com/office/drawing/2014/main" id="{00669F1F-43D2-4A07-A3B1-EA3838664DA1}"/>
              </a:ext>
            </a:extLst>
          </p:cNvPr>
          <p:cNvSpPr/>
          <p:nvPr/>
        </p:nvSpPr>
        <p:spPr>
          <a:xfrm>
            <a:off x="914400" y="1314450"/>
            <a:ext cx="5886450" cy="4632807"/>
          </a:xfrm>
          <a:prstGeom prst="rect">
            <a:avLst/>
          </a:prstGeom>
        </p:spPr>
        <p:txBody>
          <a:bodyPr wrap="square">
            <a:spAutoFit/>
          </a:bodyPr>
          <a:lstStyle/>
          <a:p>
            <a:pPr marL="342900" lvl="0" indent="-342900">
              <a:lnSpc>
                <a:spcPct val="115000"/>
              </a:lnSpc>
              <a:spcAft>
                <a:spcPts val="1000"/>
              </a:spcAft>
              <a:buFont typeface="+mj-lt"/>
              <a:buAutoNum type="arabicPeriod"/>
            </a:pPr>
            <a:r>
              <a:rPr lang="en-GB" dirty="0">
                <a:solidFill>
                  <a:srgbClr val="000000"/>
                </a:solidFill>
                <a:latin typeface="&amp;quot"/>
                <a:ea typeface="Times New Roman" panose="02020603050405020304" pitchFamily="18" charset="0"/>
                <a:cs typeface="Times New Roman" panose="02020603050405020304" pitchFamily="18" charset="0"/>
              </a:rPr>
              <a:t>Data for the data set has been sourced from </a:t>
            </a:r>
            <a:r>
              <a:rPr lang="en-US" u="sng" dirty="0">
                <a:solidFill>
                  <a:srgbClr val="23527C"/>
                </a:solidFill>
                <a:latin typeface="Helvetica" panose="020B0604020202020204" pitchFamily="34" charset="0"/>
                <a:ea typeface="Times New Roman" panose="02020603050405020304" pitchFamily="18" charset="0"/>
                <a:cs typeface="Times New Roman" panose="02020603050405020304" pitchFamily="18" charset="0"/>
                <a:hlinkClick r:id="rId2"/>
              </a:rPr>
              <a:t>https://geo.nyu.edu/catalog/nyu_2451_34572</a:t>
            </a:r>
            <a:r>
              <a:rPr lang="en-US"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rPr>
              <a:t> </a:t>
            </a:r>
            <a:r>
              <a:rPr lang="en-GB" dirty="0">
                <a:solidFill>
                  <a:srgbClr val="000000"/>
                </a:solidFill>
                <a:latin typeface="&amp;quot"/>
                <a:ea typeface="Times New Roman" panose="02020603050405020304" pitchFamily="18" charset="0"/>
                <a:cs typeface="Times New Roman" panose="02020603050405020304" pitchFamily="18" charset="0"/>
              </a:rPr>
              <a:t>to form a </a:t>
            </a:r>
            <a:r>
              <a:rPr lang="en-GB" b="1" dirty="0">
                <a:solidFill>
                  <a:srgbClr val="000000"/>
                </a:solidFill>
                <a:latin typeface="&amp;quot"/>
                <a:ea typeface="Times New Roman" panose="02020603050405020304" pitchFamily="18" charset="0"/>
                <a:cs typeface="Times New Roman" panose="02020603050405020304" pitchFamily="18" charset="0"/>
              </a:rPr>
              <a:t>newyork_data.json</a:t>
            </a:r>
            <a:r>
              <a:rPr lang="en-GB" dirty="0">
                <a:solidFill>
                  <a:srgbClr val="000000"/>
                </a:solidFill>
                <a:latin typeface="&amp;quot"/>
                <a:ea typeface="Times New Roman" panose="02020603050405020304" pitchFamily="18" charset="0"/>
                <a:cs typeface="Times New Roman" panose="02020603050405020304" pitchFamily="18" charset="0"/>
              </a:rPr>
              <a:t>  file.</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mj-lt"/>
              <a:buAutoNum type="arabicPeriod"/>
            </a:pPr>
            <a:r>
              <a:rPr lang="en-GB" dirty="0">
                <a:solidFill>
                  <a:srgbClr val="000000"/>
                </a:solidFill>
                <a:latin typeface="&amp;quot"/>
                <a:ea typeface="Times New Roman" panose="02020603050405020304" pitchFamily="18" charset="0"/>
                <a:cs typeface="Times New Roman" panose="02020603050405020304" pitchFamily="18" charset="0"/>
              </a:rPr>
              <a:t>The next task is essentially transforming this data of nested Python </a:t>
            </a:r>
            <a:r>
              <a:rPr lang="en-GB" dirty="0">
                <a:latin typeface="&amp;quot"/>
                <a:ea typeface="Times New Roman" panose="02020603050405020304" pitchFamily="18" charset="0"/>
                <a:cs typeface="Times New Roman" panose="02020603050405020304" pitchFamily="18" charset="0"/>
              </a:rPr>
              <a:t>dictionaries into a </a:t>
            </a:r>
            <a:r>
              <a:rPr lang="en-GB" sz="2800" i="1" dirty="0">
                <a:latin typeface="&amp;quot"/>
                <a:ea typeface="Times New Roman" panose="02020603050405020304" pitchFamily="18" charset="0"/>
                <a:cs typeface="Times New Roman" panose="02020603050405020304" pitchFamily="18" charset="0"/>
              </a:rPr>
              <a:t>pandas</a:t>
            </a:r>
            <a:r>
              <a:rPr lang="en-GB" dirty="0">
                <a:latin typeface="&amp;quot"/>
                <a:ea typeface="Times New Roman" panose="02020603050405020304" pitchFamily="18" charset="0"/>
                <a:cs typeface="Times New Roman" panose="02020603050405020304" pitchFamily="18" charset="0"/>
              </a:rPr>
              <a:t> data </a:t>
            </a:r>
            <a:r>
              <a:rPr lang="en-GB" dirty="0">
                <a:solidFill>
                  <a:srgbClr val="000000"/>
                </a:solidFill>
                <a:latin typeface="&amp;quot"/>
                <a:ea typeface="Times New Roman" panose="02020603050405020304" pitchFamily="18" charset="0"/>
                <a:cs typeface="Times New Roman" panose="02020603050405020304" pitchFamily="18" charset="0"/>
              </a:rPr>
              <a:t>frame(neighbourhoods).</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mj-lt"/>
              <a:buAutoNum type="arabicPeriod"/>
            </a:pPr>
            <a:r>
              <a:rPr lang="en-GB" dirty="0">
                <a:solidFill>
                  <a:srgbClr val="000000"/>
                </a:solidFill>
                <a:latin typeface="&amp;quot"/>
                <a:ea typeface="Times New Roman" panose="02020603050405020304" pitchFamily="18" charset="0"/>
                <a:cs typeface="Times New Roman" panose="02020603050405020304" pitchFamily="18" charset="0"/>
              </a:rPr>
              <a:t>The data frame has 5 boroughs and 306 neighbourhoods and contains geographical coordinates of all the neighbourhoods of New York city boroughs</a:t>
            </a:r>
            <a:endParaRPr lang="en-GB" sz="2800" dirty="0">
              <a:solidFill>
                <a:srgbClr val="FFFFFF"/>
              </a:solidFill>
              <a:latin typeface="Microsoft Sans Serif"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mj-lt"/>
              <a:buAutoNum type="arabicPeriod"/>
            </a:pPr>
            <a:r>
              <a:rPr lang="en-GB" dirty="0">
                <a:solidFill>
                  <a:srgbClr val="000000"/>
                </a:solidFill>
                <a:latin typeface="&amp;quot"/>
                <a:ea typeface="Times New Roman" panose="02020603050405020304" pitchFamily="18" charset="0"/>
                <a:cs typeface="Times New Roman" panose="02020603050405020304" pitchFamily="18" charset="0"/>
              </a:rPr>
              <a:t>Once this data is ready, with the help of folium library a map has been created by super imposing the neighbourhoods on the New York city map</a:t>
            </a:r>
            <a:endParaRPr lang="en-GB" sz="2800" dirty="0">
              <a:solidFill>
                <a:srgbClr val="FFFFFF"/>
              </a:solidFill>
              <a:effectLst/>
              <a:latin typeface="Microsoft Sans Serif" panose="020B0604020202020204" pitchFamily="34"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B9BF190-1CAF-4159-B01E-8D525AF458B2}"/>
              </a:ext>
            </a:extLst>
          </p:cNvPr>
          <p:cNvPicPr/>
          <p:nvPr/>
        </p:nvPicPr>
        <p:blipFill>
          <a:blip r:embed="rId3"/>
          <a:stretch>
            <a:fillRect/>
          </a:stretch>
        </p:blipFill>
        <p:spPr>
          <a:xfrm>
            <a:off x="6915150" y="1314450"/>
            <a:ext cx="4953000" cy="4533900"/>
          </a:xfrm>
          <a:prstGeom prst="rect">
            <a:avLst/>
          </a:prstGeom>
        </p:spPr>
      </p:pic>
    </p:spTree>
    <p:extLst>
      <p:ext uri="{BB962C8B-B14F-4D97-AF65-F5344CB8AC3E}">
        <p14:creationId xmlns:p14="http://schemas.microsoft.com/office/powerpoint/2010/main" val="3589098950"/>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106</TotalTime>
  <Words>1422</Words>
  <Application>Microsoft Office PowerPoint</Application>
  <PresentationFormat>Widescreen</PresentationFormat>
  <Paragraphs>105</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&amp;quot</vt:lpstr>
      <vt:lpstr>Arial</vt:lpstr>
      <vt:lpstr>Helvetica</vt:lpstr>
      <vt:lpstr>Microsoft Sans Serif</vt:lpstr>
      <vt:lpstr>Tw Cen MT</vt:lpstr>
      <vt:lpstr>Droplet</vt:lpstr>
      <vt:lpstr>The battle of neighbourhoods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neighbourhoods</dc:title>
  <dc:creator>Srikanth Naidu</dc:creator>
  <cp:lastModifiedBy>Srikanth Naidu</cp:lastModifiedBy>
  <cp:revision>30</cp:revision>
  <dcterms:created xsi:type="dcterms:W3CDTF">2019-10-18T20:45:09Z</dcterms:created>
  <dcterms:modified xsi:type="dcterms:W3CDTF">2019-10-18T22:31:33Z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